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0" r:id="rId9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1677808-4666-834C-8B51-C33B8747CD2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51DC97-D63D-F847-83CF-BF448AAFCF3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2315DE-4724-B94D-8E98-FBE4BC3CE31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693A29-037C-A44B-9CC6-9D42E219E19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D658C6-F73C-5F46-8967-DB01936CBE87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607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87F762B-0AF2-FA4F-B989-169E1011D6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684D51-08E7-BB43-A46F-E2ADFD26072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1C6ACCDE-05F3-0344-8352-511699A188B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B535F6-38E0-ED41-91E8-8ED391ED7F5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DA110B-E710-144B-9A9B-7B768F131A6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D4149F-D22E-0845-A182-F8D493CDD3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278C3CA-174D-C946-8011-EE5DC69B53E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17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11D23A18-1E02-EA4D-8558-B6FB5B8B7CD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054172-64B4-9E46-8EDC-6F0F2596D8CF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id="{DF03D5DE-5A86-CA4D-AEFC-3D9EF18762E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821A53-E9D7-1344-8DCE-37A6722E6F95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immagine diapositiva 1">
            <a:extLst>
              <a:ext uri="{FF2B5EF4-FFF2-40B4-BE49-F238E27FC236}">
                <a16:creationId xmlns:a16="http://schemas.microsoft.com/office/drawing/2014/main" id="{A6D8B70D-8170-EE46-9D08-48DE2E752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Segnaposto note 2">
            <a:extLst>
              <a:ext uri="{FF2B5EF4-FFF2-40B4-BE49-F238E27FC236}">
                <a16:creationId xmlns:a16="http://schemas.microsoft.com/office/drawing/2014/main" id="{C1547197-C94B-1044-A401-33081E263C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4EF69912-482B-AA4E-9A79-2A93186D744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5C98D3-9221-A742-959D-2F3D533C0A70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id="{1E24CA24-2171-4544-9D0F-27EE59D6628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47E650-F94E-6948-A141-3588D7026050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immagine diapositiva 1">
            <a:extLst>
              <a:ext uri="{FF2B5EF4-FFF2-40B4-BE49-F238E27FC236}">
                <a16:creationId xmlns:a16="http://schemas.microsoft.com/office/drawing/2014/main" id="{99A0E772-41B6-3346-B145-D9B6FD15A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Segnaposto note 2">
            <a:extLst>
              <a:ext uri="{FF2B5EF4-FFF2-40B4-BE49-F238E27FC236}">
                <a16:creationId xmlns:a16="http://schemas.microsoft.com/office/drawing/2014/main" id="{83E17696-7C73-9D47-BDA4-1D9B51A07C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0FBC6D4-081C-D644-8394-7950984841C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DC0BD8-6FDA-9A46-81E2-280A26CE45F3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id="{962ED71E-572C-1549-9831-7E09FA58522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B31931-8451-B04A-B2B9-F41278FCE3E3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immagine diapositiva 1">
            <a:extLst>
              <a:ext uri="{FF2B5EF4-FFF2-40B4-BE49-F238E27FC236}">
                <a16:creationId xmlns:a16="http://schemas.microsoft.com/office/drawing/2014/main" id="{295F09B2-BFC6-8140-BCEB-D7D6ACE4F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Segnaposto note 2">
            <a:extLst>
              <a:ext uri="{FF2B5EF4-FFF2-40B4-BE49-F238E27FC236}">
                <a16:creationId xmlns:a16="http://schemas.microsoft.com/office/drawing/2014/main" id="{1F52C424-7CEF-1948-9FB7-7A0D5BEA89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FDD06C-03BC-AF41-9B4C-F36F605746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29524A-9778-FC46-A0BE-5E0A902A47E8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68312A6E-9DD2-E644-8571-BAC43F6C6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85285E8-A8A9-3B4D-BF8A-5357441DAB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0FB20D8-9C99-9042-A8CF-5C358C21081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86CFE3-5F15-EF45-A101-87EB76C1E62A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id="{A138E7BA-0E87-8A4F-99A6-830217AD551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A4C50D-4143-9F44-88F8-F74D3DD5E399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immagine diapositiva 1">
            <a:extLst>
              <a:ext uri="{FF2B5EF4-FFF2-40B4-BE49-F238E27FC236}">
                <a16:creationId xmlns:a16="http://schemas.microsoft.com/office/drawing/2014/main" id="{A981074C-A6CA-A441-AF08-CC7D2621C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Segnaposto note 2">
            <a:extLst>
              <a:ext uri="{FF2B5EF4-FFF2-40B4-BE49-F238E27FC236}">
                <a16:creationId xmlns:a16="http://schemas.microsoft.com/office/drawing/2014/main" id="{B1EFC3CB-C070-2E4A-ACDD-DB71611591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9E363FB4-6C19-6E4F-9EC2-6E04E595C00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99C011-083F-3344-BB4C-B07BA4246B2C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id="{B052CC37-FDC8-C945-850C-3DDB1386AEA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BFDBE6-6AE5-4240-B8FE-175FC2B76A91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immagine diapositiva 1">
            <a:extLst>
              <a:ext uri="{FF2B5EF4-FFF2-40B4-BE49-F238E27FC236}">
                <a16:creationId xmlns:a16="http://schemas.microsoft.com/office/drawing/2014/main" id="{BF0F2F8E-9642-DC4D-AEEB-7A8DE60E7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Segnaposto note 2">
            <a:extLst>
              <a:ext uri="{FF2B5EF4-FFF2-40B4-BE49-F238E27FC236}">
                <a16:creationId xmlns:a16="http://schemas.microsoft.com/office/drawing/2014/main" id="{BFA6E15C-CCD2-B94F-9465-24B0107223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61D2D-3EC1-F342-8A01-50DE8A183A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363" y="1236597"/>
            <a:ext cx="7559637" cy="2631963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4D29F3-4457-614D-97B7-3148360511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363" y="3970443"/>
            <a:ext cx="7559637" cy="1825563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0AB1D7-32C1-924F-AA8A-495103B4A2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298788-3FEB-3842-AEE0-BBF9E8C96E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CA2478-ECAA-4645-80DD-8C0A857198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D1C51A-6177-9E49-8DD5-36D9359B4DA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67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A0A9D-33E8-4B4D-BB74-0ADD0D1477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1C9037-93B2-1447-9E69-A15745DC438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CB069E-A5FD-2A4A-B940-A1400FEB3E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D0EB6E-5ED7-F847-985C-D32B070A93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B18B6-8D35-A54B-892B-3F16CF6CA3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F5585F-6451-B241-9012-788FA9AF650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20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42ECD3-F924-2045-8B04-1B067C7D89F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716" y="301678"/>
            <a:ext cx="2266916" cy="64562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E223B3-FAFA-3F4C-A6EA-5C21E593A81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76" y="301678"/>
            <a:ext cx="6653156" cy="6456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6FD253-39E8-EE4C-A2DF-52FD5DF103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36E57C-3F38-F347-ADC5-AC687A0E0C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CDB293-8AA4-8448-B7A0-85E4C9FCC2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09FFDB-E2BE-644D-B545-4183F4BA952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4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DE9D0A9A-7F18-6D47-A728-F81FC7EA03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32" b="1">
                <a:solidFill>
                  <a:srgbClr val="0082FF"/>
                </a:solidFill>
                <a:latin typeface="Tahoma"/>
                <a:cs typeface="Tahoma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A8E303C1-7158-7B48-ADF7-20CF49E16F6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4" b="1">
                <a:solidFill>
                  <a:srgbClr val="0082FF"/>
                </a:solidFill>
                <a:latin typeface="Tahoma"/>
                <a:cs typeface="Tahoma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6E6FA69-6121-FD49-955F-803A817816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1A805CF-CDAA-2647-9C5F-3A315374C4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>
                <a:solidFill>
                  <a:srgbClr val="898989"/>
                </a:solidFill>
              </a:defRPr>
            </a:lvl1pPr>
          </a:lstStyle>
          <a:p>
            <a:pPr lvl="0"/>
            <a:fld id="{E587AE23-C4FC-4E43-9533-FFCAF9057EA4}" type="datetime1">
              <a:rPr lang="en-US"/>
              <a:pPr lvl="0"/>
              <a:t>7/17/24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8590FDB-714E-FD46-B15C-1099EFCBA6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2A04249E-4BAB-7B4A-9F7F-0F1CAE41212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4273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2F5DB-62B2-3C4E-BCFF-9ED454B417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DFB734-B28A-2F4C-BC96-C70B7580F7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769043"/>
            <a:ext cx="9071643" cy="4989240"/>
          </a:xfrm>
        </p:spPr>
        <p:txBody>
          <a:bodyPr anchor="t"/>
          <a:lstStyle>
            <a:lvl1pPr>
              <a:spcAft>
                <a:spcPts val="1415"/>
              </a:spcAft>
              <a:defRPr sz="3200"/>
            </a:lvl1pPr>
          </a:lstStyle>
          <a:p>
            <a:pPr lvl="0"/>
            <a:r>
              <a:rPr lang="it-IT"/>
              <a:t>Modifica gli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FF005-28B7-1446-86EB-71755411B3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7C7D9C-0B30-6443-BCEA-24CC910A92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8A3EB9-EE5E-7A49-B4BF-56C3DB4060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49A80-AF33-6746-9E99-1FBE072AFD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89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E275EB-7855-2F4E-8CCB-448C3E378F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235" y="1884240"/>
            <a:ext cx="8694718" cy="3144959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9D9E52-B869-5141-BC59-7D25C3DDFC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235" y="5059439"/>
            <a:ext cx="8694718" cy="1652759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D40F15-3ADA-3047-9091-8352D44542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8730E8-4181-2B47-9114-E1153066C4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8E2D7C-ED53-414D-949C-6DAC8EA764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7D1468-776F-F14D-99D1-721684531E8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4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009D0-6A4A-7A40-8ABB-FE9FBB4B93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418E7C-138E-8443-87A3-39469B6937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276" y="1768321"/>
            <a:ext cx="4459318" cy="4989597"/>
          </a:xfrm>
        </p:spPr>
        <p:txBody>
          <a:bodyPr anchor="t"/>
          <a:lstStyle>
            <a:lvl1pPr>
              <a:spcAft>
                <a:spcPts val="1415"/>
              </a:spcAft>
              <a:defRPr sz="3200"/>
            </a:lvl1pPr>
          </a:lstStyle>
          <a:p>
            <a:pPr lvl="0"/>
            <a:r>
              <a:rPr lang="it-IT"/>
              <a:t>Modifica gli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C02BA7-169B-3F49-A902-E2DB5109F3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14879" y="1768321"/>
            <a:ext cx="4460763" cy="4989597"/>
          </a:xfrm>
        </p:spPr>
        <p:txBody>
          <a:bodyPr anchor="t"/>
          <a:lstStyle>
            <a:lvl1pPr>
              <a:spcAft>
                <a:spcPts val="1415"/>
              </a:spcAft>
              <a:defRPr sz="3200"/>
            </a:lvl1pPr>
          </a:lstStyle>
          <a:p>
            <a:pPr lvl="0"/>
            <a:r>
              <a:rPr lang="it-IT"/>
              <a:t>Modifica gli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CAD161-F3A5-9145-B326-148F9389E3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7C205C-01C1-D846-8CD5-342F52658E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4152ED-5171-6B42-BF07-DD7170B2C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37CAA1-AA58-7D40-B5F2-AED236790CE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1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B1D72-5488-F247-A147-BEC451C428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8" y="403195"/>
            <a:ext cx="8694718" cy="14605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85608F-B1FA-624B-B7D4-C4226F6ED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18" y="1852556"/>
            <a:ext cx="4265639" cy="907916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CE1942-3CD7-224D-BF2C-25D5D5BC09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3718" y="2760838"/>
            <a:ext cx="4265639" cy="4062240"/>
          </a:xfrm>
        </p:spPr>
        <p:txBody>
          <a:bodyPr anchor="t"/>
          <a:lstStyle>
            <a:lvl1pPr>
              <a:spcAft>
                <a:spcPts val="1415"/>
              </a:spcAft>
              <a:defRPr sz="3200"/>
            </a:lvl1pPr>
          </a:lstStyle>
          <a:p>
            <a:pPr lvl="0"/>
            <a:r>
              <a:rPr lang="it-IT"/>
              <a:t>Modifica gli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B98E19B-07D1-5F49-9AB9-9E85E1CA6F0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723" y="1852556"/>
            <a:ext cx="4284722" cy="907916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288952-1B87-2E45-9E35-B314F53170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03723" y="2760838"/>
            <a:ext cx="4284722" cy="4062240"/>
          </a:xfrm>
        </p:spPr>
        <p:txBody>
          <a:bodyPr anchor="t"/>
          <a:lstStyle>
            <a:lvl1pPr>
              <a:spcAft>
                <a:spcPts val="1415"/>
              </a:spcAft>
              <a:defRPr sz="3200"/>
            </a:lvl1pPr>
          </a:lstStyle>
          <a:p>
            <a:pPr lvl="0"/>
            <a:r>
              <a:rPr lang="it-IT"/>
              <a:t>Modifica gli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1FABF2-D8C4-254F-BB0B-708A551BFF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DE29B2-92C0-2841-8D97-25483EE996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4F782C-859C-8B45-BAFB-314AE4DAB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AB55A8-82C9-8A45-A876-547CEAC842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8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8C915-6F98-D046-AC36-5FF73CC999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D31900-624A-CE4A-BB82-3FB6FEF3E7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DBC920-F8CB-F34E-9830-EA06A81622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CBA197-41D5-144D-B0E7-DE5A7D18E6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3E49F6-41AF-5540-AD92-202F8CC5563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36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33198B-63C1-894B-A584-AF3302E738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013353-2334-E44D-B05D-1670E595CC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980A82-BDFA-664C-98DC-9672038845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DCAB6B-B1C3-DF44-95B8-F2E6F15A14D1}" type="slidenum">
              <a:t>‹N›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F38D931-F7A0-7549-851E-B3145832DB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2000" cy="1261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74B034D-B924-4F41-A0F5-5FD402DC00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8678"/>
            <a:ext cx="9072000" cy="498888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5501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FE3E7-312A-5A48-B693-FFA2A7A4C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8" y="503276"/>
            <a:ext cx="3251158" cy="1765441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4C88-7723-054F-92AA-644A15A01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86158" y="1088995"/>
            <a:ext cx="5102278" cy="5372282"/>
          </a:xfrm>
        </p:spPr>
        <p:txBody>
          <a:bodyPr anchor="t"/>
          <a:lstStyle>
            <a:lvl1pPr>
              <a:spcAft>
                <a:spcPts val="1415"/>
              </a:spcAft>
              <a:defRPr sz="3200"/>
            </a:lvl1pPr>
          </a:lstStyle>
          <a:p>
            <a:pPr lvl="0"/>
            <a:r>
              <a:rPr lang="it-IT"/>
              <a:t>Modifica gli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2F25B5-296A-4648-9970-0141343B87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18" y="2268361"/>
            <a:ext cx="3251158" cy="420047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EF9DF1-AF67-B94B-AB63-3216EE14BA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7097D4-86C0-CD44-BE85-FA5ACFC59C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2BCC72-0298-E549-B027-9550542372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4EA3C1-5F0D-5A4C-A8A4-97558F38DC6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16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66963-EAD8-EA48-A5F2-257B3BB8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8" y="503276"/>
            <a:ext cx="3251158" cy="1765441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BC6120-B926-5445-9ADC-301BB2F8BA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86158" y="1088995"/>
            <a:ext cx="5102278" cy="5372282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1F6250-D7AB-D94D-81AE-E067EBBA96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18" y="2268361"/>
            <a:ext cx="3251158" cy="420047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5A2D4B-55B6-EC44-AE6E-58E892D9E7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DDBE05-9172-4D4E-96B0-548AA98900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4713C5-323C-1843-9B3A-8626B3FD45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2FE042-EAA1-DA40-AC2B-2E11C3D16C1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94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094164-F70A-084C-A269-ACE9A05A5E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D1E1D6-A6B1-294F-8F72-66855EBCC6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410185-879D-D24E-8913-842493EC159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9BA826-D018-9846-B028-3B82F433F0E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F3D869-D8B1-E04E-8B67-4DBB55F9733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9F913B1-5371-B84B-9E35-E4F091A36D30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Lucida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Lucida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SimSun" pitchFamily="2"/>
          <a:cs typeface="Lucida Sans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SimSun" pitchFamily="2"/>
          <a:cs typeface="Lucida Sans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SimSun" pitchFamily="2"/>
          <a:cs typeface="Lucida Sans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SimSun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mailto:rise.sp@uniroma3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bg>
      <p:bgPr>
        <a:blipFill>
          <a:blip r:embed="rId3">
            <a:alphaModFix amt="6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05184-E5CD-4D47-B4AC-EE6C80D791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62076"/>
            <a:ext cx="9071643" cy="1341004"/>
          </a:xfrm>
        </p:spPr>
        <p:txBody>
          <a:bodyPr>
            <a:spAutoFit/>
          </a:bodyPr>
          <a:lstStyle/>
          <a:p>
            <a:pPr lvl="0"/>
            <a:r>
              <a:rPr lang="it-IT"/>
              <a:t>Dipartimento di Scienze Politiche</a:t>
            </a:r>
            <a:br>
              <a:rPr lang="it-IT"/>
            </a:br>
            <a:r>
              <a:rPr lang="it-IT"/>
              <a:t>Università Roma Tre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777B3B-7990-FD40-AD19-CB9DA0B505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rot="16811">
            <a:off x="624306" y="2688180"/>
            <a:ext cx="8999643" cy="4135556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it-IT" sz="4400" b="1"/>
              <a:t>Corso di Laurea Magistrale in</a:t>
            </a:r>
          </a:p>
          <a:p>
            <a:pPr lvl="0" algn="ctr"/>
            <a:r>
              <a:rPr lang="it-IT" sz="4400" b="1" i="1"/>
              <a:t>Relazioni Internazionali</a:t>
            </a:r>
          </a:p>
          <a:p>
            <a:pPr lvl="0" algn="ctr"/>
            <a:r>
              <a:rPr lang="it-IT" sz="4400" b="1"/>
              <a:t>LM-52</a:t>
            </a:r>
          </a:p>
          <a:p>
            <a:pPr lvl="0" algn="ctr">
              <a:lnSpc>
                <a:spcPct val="150000"/>
              </a:lnSpc>
            </a:pPr>
            <a:r>
              <a:rPr lang="it-IT" b="1"/>
              <a:t>Anno accademico 2024/2025</a:t>
            </a:r>
          </a:p>
          <a:p>
            <a:pPr lvl="0" algn="r">
              <a:lnSpc>
                <a:spcPct val="150000"/>
              </a:lnSpc>
            </a:pPr>
            <a:r>
              <a:rPr lang="it-IT" i="1"/>
              <a:t>Prof.ssa Barbara Pisciotta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B75BF-E509-194C-A63E-1F13083AAD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43277"/>
            <a:ext cx="9071643" cy="625321"/>
          </a:xfrm>
        </p:spPr>
        <p:txBody>
          <a:bodyPr/>
          <a:lstStyle/>
          <a:p>
            <a:pPr lvl="0"/>
            <a:r>
              <a:rPr lang="it-IT"/>
              <a:t> </a:t>
            </a:r>
          </a:p>
        </p:txBody>
      </p:sp>
      <p:graphicFrame>
        <p:nvGraphicFramePr>
          <p:cNvPr id="3" name="Segnaposto tabella 2">
            <a:extLst>
              <a:ext uri="{FF2B5EF4-FFF2-40B4-BE49-F238E27FC236}">
                <a16:creationId xmlns:a16="http://schemas.microsoft.com/office/drawing/2014/main" id="{29ACB360-4A38-5E48-8288-B4451CDBCDD1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287999" y="1250304"/>
          <a:ext cx="9300234" cy="616611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967474">
                  <a:extLst>
                    <a:ext uri="{9D8B030D-6E8A-4147-A177-3AD203B41FA5}">
                      <a16:colId xmlns:a16="http://schemas.microsoft.com/office/drawing/2014/main" val="373226469"/>
                    </a:ext>
                  </a:extLst>
                </a:gridCol>
                <a:gridCol w="2946242">
                  <a:extLst>
                    <a:ext uri="{9D8B030D-6E8A-4147-A177-3AD203B41FA5}">
                      <a16:colId xmlns:a16="http://schemas.microsoft.com/office/drawing/2014/main" val="1961080891"/>
                    </a:ext>
                  </a:extLst>
                </a:gridCol>
                <a:gridCol w="3386516">
                  <a:extLst>
                    <a:ext uri="{9D8B030D-6E8A-4147-A177-3AD203B41FA5}">
                      <a16:colId xmlns:a16="http://schemas.microsoft.com/office/drawing/2014/main" val="2619551539"/>
                    </a:ext>
                  </a:extLst>
                </a:gridCol>
              </a:tblGrid>
              <a:tr h="99540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1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CURRICULUM  STUDI POLITICI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1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      CURRICULUM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1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    STUDI EUROPEI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1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CURRICULUM DIGITAL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144755"/>
                  </a:ext>
                </a:extLst>
              </a:tr>
              <a:tr h="404018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Esami obbligatori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Esami obbligatori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Esami obbligatori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912649"/>
                  </a:ext>
                </a:extLst>
              </a:tr>
              <a:tr h="99540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Giurisdizioni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Storia dell'Europa Contemporanea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Diritto Pubblico delle Nuove Tecnologie e dell'intelligenza artificiale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72989"/>
                  </a:ext>
                </a:extLst>
              </a:tr>
              <a:tr h="376943">
                <a:tc row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Storia del Pensiero Politico Moderno e Contemporaneo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Diritto Europeo dell’Ambiente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Big Data and Machine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54136"/>
                  </a:ext>
                </a:extLst>
              </a:tr>
              <a:tr h="6596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Storia della Rivoluzione Digitale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17630"/>
                  </a:ext>
                </a:extLst>
              </a:tr>
              <a:tr h="6997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Macroeconomia Internazionale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Processi di Democratizzazione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Smart Cities, Digitalizzazione, e-Commerce e Sostenibilità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544320"/>
                  </a:ext>
                </a:extLst>
              </a:tr>
              <a:tr h="376943">
                <a:tc row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Politica Internazionale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Economia dell’Integrazione Monetaria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Democrazia e Digitalizzazione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348736"/>
                  </a:ext>
                </a:extLst>
              </a:tr>
              <a:tr h="6596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Digitalizzazione, Preferenze e Politiche d’Intervento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02597"/>
                  </a:ext>
                </a:extLst>
              </a:tr>
              <a:tr h="998378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Storia della Politica Internazionale Contemporanea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The EU in Global Environmental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L’Evoluzione della Politica Internazionale nell’Era Digitale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51082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11DFB0-B5AE-4F4F-9448-83F86F633570}"/>
              </a:ext>
            </a:extLst>
          </p:cNvPr>
          <p:cNvSpPr txBox="1"/>
          <p:nvPr/>
        </p:nvSpPr>
        <p:spPr>
          <a:xfrm>
            <a:off x="2015995" y="287999"/>
            <a:ext cx="5399998" cy="12502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Lucida Sans" pitchFamily="2"/>
              </a:rPr>
              <a:t>Percorsi LM 52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E88959-D08C-5942-81CC-07258EF879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Percorsi LM 52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49043B60-DE4B-E042-9F48-CF92AC63C610}"/>
              </a:ext>
            </a:extLst>
          </p:cNvPr>
          <p:cNvGraphicFramePr>
            <a:graphicFrameLocks noGrp="1"/>
          </p:cNvGraphicFramePr>
          <p:nvPr/>
        </p:nvGraphicFramePr>
        <p:xfrm>
          <a:off x="359999" y="1409254"/>
          <a:ext cx="9359999" cy="473063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48562">
                  <a:extLst>
                    <a:ext uri="{9D8B030D-6E8A-4147-A177-3AD203B41FA5}">
                      <a16:colId xmlns:a16="http://schemas.microsoft.com/office/drawing/2014/main" val="1290053947"/>
                    </a:ext>
                  </a:extLst>
                </a:gridCol>
                <a:gridCol w="3181316">
                  <a:extLst>
                    <a:ext uri="{9D8B030D-6E8A-4147-A177-3AD203B41FA5}">
                      <a16:colId xmlns:a16="http://schemas.microsoft.com/office/drawing/2014/main" val="3483185494"/>
                    </a:ext>
                  </a:extLst>
                </a:gridCol>
                <a:gridCol w="3030120">
                  <a:extLst>
                    <a:ext uri="{9D8B030D-6E8A-4147-A177-3AD203B41FA5}">
                      <a16:colId xmlns:a16="http://schemas.microsoft.com/office/drawing/2014/main" val="741787539"/>
                    </a:ext>
                  </a:extLst>
                </a:gridCol>
              </a:tblGrid>
              <a:tr h="838468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22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Esami a scelta nei panieri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22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Esami a scelta nei panieri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22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Esami a scelta nei panieri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011544"/>
                  </a:ext>
                </a:extLst>
              </a:tr>
              <a:tr h="60730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Studi d'area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Studi d'area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743445"/>
                  </a:ext>
                </a:extLst>
              </a:tr>
              <a:tr h="55259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Storico-antropologico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Storio-antropologico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Storico-politologico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063788"/>
                  </a:ext>
                </a:extLst>
              </a:tr>
              <a:tr h="41246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Economico-statistico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Economico-statistico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Economico-statistico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2200" b="1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841462"/>
                  </a:ext>
                </a:extLst>
              </a:tr>
              <a:tr h="4482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Giuridico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Giuridico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Giuridico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25037"/>
                  </a:ext>
                </a:extLst>
              </a:tr>
              <a:tr h="599343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Politologico-sociologico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Politologico-sociologico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91675"/>
                  </a:ext>
                </a:extLst>
              </a:tr>
              <a:tr h="70431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Linguistco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Linguistico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Linguistico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7000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036D4E-D464-C148-85EE-7317917030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2000" cy="1261798"/>
          </a:xfrm>
        </p:spPr>
        <p:txBody>
          <a:bodyPr/>
          <a:lstStyle/>
          <a:p>
            <a:pPr lvl="0"/>
            <a:r>
              <a:rPr lang="it-IT" sz="4000" b="1"/>
              <a:t>Doppio titolo Università di Belgrano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3E2C2D-8383-DD4B-B530-3D1CB8A1A4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13785">
            <a:off x="716871" y="1840139"/>
            <a:ext cx="8708041" cy="5130003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it-IT" sz="2400"/>
              <a:t>Il Dipartimento di Scienze Politiche ha firmato una convenzione di doppio titolo con l’Universidad de Belgrano (Buenos Aires) per favorire gli scambi tra studentesse e studenti del CdLM in </a:t>
            </a:r>
            <a:r>
              <a:rPr lang="it-IT" sz="2400" i="1"/>
              <a:t>Relazioni Internazionali </a:t>
            </a:r>
            <a:r>
              <a:rPr lang="it-IT" sz="2400"/>
              <a:t>di Roma Tre e della Maestría in </a:t>
            </a:r>
            <a:r>
              <a:rPr lang="it-IT" sz="2400" i="1"/>
              <a:t>Relaciones Internacionales </a:t>
            </a:r>
            <a:r>
              <a:rPr lang="it-IT" sz="2400"/>
              <a:t>dell'Università di Belgrano.</a:t>
            </a:r>
          </a:p>
          <a:p>
            <a:pPr lvl="0">
              <a:lnSpc>
                <a:spcPct val="150000"/>
              </a:lnSpc>
            </a:pPr>
            <a:r>
              <a:rPr lang="it-IT" b="1"/>
              <a:t>Requisiti minimi:</a:t>
            </a:r>
          </a:p>
          <a:p>
            <a:pPr lv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it-IT" sz="2400"/>
              <a:t> Voto di laurea minimo 100/110</a:t>
            </a:r>
          </a:p>
          <a:p>
            <a:pPr lv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it-IT" sz="2400"/>
              <a:t> Livello B2 di lingua spagnola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63A24-14FD-7D4B-B968-488CCFC4FD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43277"/>
            <a:ext cx="9071643" cy="625321"/>
          </a:xfrm>
        </p:spPr>
        <p:txBody>
          <a:bodyPr/>
          <a:lstStyle/>
          <a:p>
            <a:pPr lvl="0"/>
            <a:r>
              <a:rPr lang="it-IT"/>
              <a:t> </a:t>
            </a:r>
          </a:p>
        </p:txBody>
      </p:sp>
      <p:graphicFrame>
        <p:nvGraphicFramePr>
          <p:cNvPr id="3" name="Segnaposto tabella 2">
            <a:extLst>
              <a:ext uri="{FF2B5EF4-FFF2-40B4-BE49-F238E27FC236}">
                <a16:creationId xmlns:a16="http://schemas.microsoft.com/office/drawing/2014/main" id="{FA90597E-D359-6E44-B974-0E3DE8869068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322728" y="1538276"/>
          <a:ext cx="9187031" cy="463227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04583">
                  <a:extLst>
                    <a:ext uri="{9D8B030D-6E8A-4147-A177-3AD203B41FA5}">
                      <a16:colId xmlns:a16="http://schemas.microsoft.com/office/drawing/2014/main" val="1818339135"/>
                    </a:ext>
                  </a:extLst>
                </a:gridCol>
                <a:gridCol w="1927472">
                  <a:extLst>
                    <a:ext uri="{9D8B030D-6E8A-4147-A177-3AD203B41FA5}">
                      <a16:colId xmlns:a16="http://schemas.microsoft.com/office/drawing/2014/main" val="2401834746"/>
                    </a:ext>
                  </a:extLst>
                </a:gridCol>
                <a:gridCol w="3654966">
                  <a:extLst>
                    <a:ext uri="{9D8B030D-6E8A-4147-A177-3AD203B41FA5}">
                      <a16:colId xmlns:a16="http://schemas.microsoft.com/office/drawing/2014/main" val="3595937679"/>
                    </a:ext>
                  </a:extLst>
                </a:gridCol>
              </a:tblGrid>
              <a:tr h="37743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Esami caratterizzanti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Spagnolo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43088"/>
                  </a:ext>
                </a:extLst>
              </a:tr>
              <a:tr h="75328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Giurisdizioni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IUS/13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S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Organismos Internacionales y Gobernanza Global</a:t>
                      </a: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645489"/>
                  </a:ext>
                </a:extLst>
              </a:tr>
              <a:tr h="401092">
                <a:tc>
                  <a:txBody>
                    <a:bodyPr/>
                    <a:lstStyle/>
                    <a:p>
                      <a:pPr marL="0" marR="0" lvl="0" indent="0" algn="l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Storia del Pensiero Politico Moderno e Contemporaneo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algn="ctr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SPS/02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S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Historia de las Ideas Políticas Y Sociales</a:t>
                      </a: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67470"/>
                  </a:ext>
                </a:extLst>
              </a:tr>
              <a:tr h="57202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Macroeconomia Internazionale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SECS-P/01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Macroeconomía Aplicada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616695"/>
                  </a:ext>
                </a:extLst>
              </a:tr>
              <a:tr h="709647">
                <a:tc>
                  <a:txBody>
                    <a:bodyPr/>
                    <a:lstStyle/>
                    <a:p>
                      <a:pPr marL="0" marR="0" lvl="0" indent="0" algn="l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algn="l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Politica Internazionale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algn="ctr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SPS/04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Diplomacia y Negociaciones Internacionales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500739"/>
                  </a:ext>
                </a:extLst>
              </a:tr>
              <a:tr h="77003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Storia della Politica Internazionale Contemporanea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SPS/06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Política International Contemporánea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838333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420D5F-6115-854F-8DEA-BEE8C405C768}"/>
              </a:ext>
            </a:extLst>
          </p:cNvPr>
          <p:cNvSpPr txBox="1"/>
          <p:nvPr/>
        </p:nvSpPr>
        <p:spPr>
          <a:xfrm>
            <a:off x="2015995" y="287999"/>
            <a:ext cx="5399998" cy="12502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Lucida Sans" pitchFamily="2"/>
              </a:rPr>
              <a:t>DOPPIO TITOLO </a:t>
            </a:r>
            <a:r>
              <a:rPr lang="it-IT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Lucida Sans" pitchFamily="2"/>
              </a:rPr>
              <a:t>BELGRANO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726AE-6ABC-0142-8AD4-300C3F5F7F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359999"/>
            <a:ext cx="9071643" cy="575998"/>
          </a:xfrm>
        </p:spPr>
        <p:txBody>
          <a:bodyPr/>
          <a:lstStyle/>
          <a:p>
            <a:pPr lvl="0"/>
            <a:r>
              <a:rPr lang="it-IT" sz="3600"/>
              <a:t>Carriere, settori di impiego, opportunità</a:t>
            </a:r>
          </a:p>
        </p:txBody>
      </p:sp>
      <p:graphicFrame>
        <p:nvGraphicFramePr>
          <p:cNvPr id="3" name="Segnaposto tabella 2">
            <a:extLst>
              <a:ext uri="{FF2B5EF4-FFF2-40B4-BE49-F238E27FC236}">
                <a16:creationId xmlns:a16="http://schemas.microsoft.com/office/drawing/2014/main" id="{A234C777-0E93-8B49-BC2A-6F643E9C8E04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414003" y="1007997"/>
          <a:ext cx="9105128" cy="65005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59282">
                  <a:extLst>
                    <a:ext uri="{9D8B030D-6E8A-4147-A177-3AD203B41FA5}">
                      <a16:colId xmlns:a16="http://schemas.microsoft.com/office/drawing/2014/main" val="1360080297"/>
                    </a:ext>
                  </a:extLst>
                </a:gridCol>
                <a:gridCol w="2341440">
                  <a:extLst>
                    <a:ext uri="{9D8B030D-6E8A-4147-A177-3AD203B41FA5}">
                      <a16:colId xmlns:a16="http://schemas.microsoft.com/office/drawing/2014/main" val="1066195339"/>
                    </a:ext>
                  </a:extLst>
                </a:gridCol>
                <a:gridCol w="2238844">
                  <a:extLst>
                    <a:ext uri="{9D8B030D-6E8A-4147-A177-3AD203B41FA5}">
                      <a16:colId xmlns:a16="http://schemas.microsoft.com/office/drawing/2014/main" val="4110798193"/>
                    </a:ext>
                  </a:extLst>
                </a:gridCol>
                <a:gridCol w="2365561">
                  <a:extLst>
                    <a:ext uri="{9D8B030D-6E8A-4147-A177-3AD203B41FA5}">
                      <a16:colId xmlns:a16="http://schemas.microsoft.com/office/drawing/2014/main" val="707032963"/>
                    </a:ext>
                  </a:extLst>
                </a:gridCol>
              </a:tblGrid>
              <a:tr h="912955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ORGANIZZAZIONI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CARRIERA  POLITICA E DIPLOMATICA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MASS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1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AZIENDE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15808"/>
                  </a:ext>
                </a:extLst>
              </a:tr>
              <a:tr h="64188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Organizzazioni intergovernative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Carriera politica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Giornalismo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Settore pubblico e privato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189486"/>
                  </a:ext>
                </a:extLst>
              </a:tr>
              <a:tr h="912955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Organizzazioni non governative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Servizio diplomatico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Marketing e campagne elettorali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Istituzioni finanziarie  nazionali e internazionali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9478"/>
                  </a:ext>
                </a:extLst>
              </a:tr>
              <a:tr h="64188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Think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Parlamento e governo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Settore digitale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Corporazioni multinazionali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80977"/>
                  </a:ext>
                </a:extLst>
              </a:tr>
              <a:tr h="11847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Cooperazione internazionale e programmi di sviluppo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Consulenza politica a livello locale, nazionale e internazionale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Consulenza nel settore della comunicazione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Consulenza economico-finanziaria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07951"/>
                  </a:ext>
                </a:extLst>
              </a:tr>
              <a:tr h="912955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Peacemaking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-IT" sz="1800" b="0" i="0" u="none" strike="noStrike" kern="1200">
                        <a:latin typeface="Arial" pitchFamily="18"/>
                        <a:ea typeface="SimSun" pitchFamily="2"/>
                        <a:cs typeface="Lucida Sans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Settore della Difesa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Costruzione e progettazione archivi digitali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Mercati emergenti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198903"/>
                  </a:ext>
                </a:extLst>
              </a:tr>
              <a:tr h="64188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Cambiamento climatico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Analista politico e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Organizzazione eventi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Investimenti e analisi del rischio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753838"/>
                  </a:ext>
                </a:extLst>
              </a:tr>
              <a:tr h="6429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Settore umanitario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Cyber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Traduttore e/o interprete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800" b="0" i="0" u="none" strike="noStrike" kern="1200">
                          <a:latin typeface="Arial" pitchFamily="18"/>
                          <a:ea typeface="SimSun" pitchFamily="2"/>
                          <a:cs typeface="Lucida Sans" pitchFamily="2"/>
                        </a:rPr>
                        <a:t>Settore turistico, artistico e culturale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639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>
            <a:extLst>
              <a:ext uri="{FF2B5EF4-FFF2-40B4-BE49-F238E27FC236}">
                <a16:creationId xmlns:a16="http://schemas.microsoft.com/office/drawing/2014/main" id="{78087D2A-11AC-5842-BB23-550AD7998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308"/>
            <a:ext cx="10080629" cy="57530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9">
            <a:extLst>
              <a:ext uri="{FF2B5EF4-FFF2-40B4-BE49-F238E27FC236}">
                <a16:creationId xmlns:a16="http://schemas.microsoft.com/office/drawing/2014/main" id="{22F656AB-2753-AA42-8EC7-BD6012D9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26" y="4740880"/>
            <a:ext cx="630186" cy="609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ject 11">
            <a:extLst>
              <a:ext uri="{FF2B5EF4-FFF2-40B4-BE49-F238E27FC236}">
                <a16:creationId xmlns:a16="http://schemas.microsoft.com/office/drawing/2014/main" id="{27087037-64F7-9946-8287-85DE18C4C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39" y="2956428"/>
            <a:ext cx="1008061" cy="10080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ject 12">
            <a:extLst>
              <a:ext uri="{FF2B5EF4-FFF2-40B4-BE49-F238E27FC236}">
                <a16:creationId xmlns:a16="http://schemas.microsoft.com/office/drawing/2014/main" id="{8D96D8EF-D7DE-6F46-8A49-DE53132ADF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1130" y="1340812"/>
            <a:ext cx="3035387" cy="1032988"/>
          </a:xfrm>
        </p:spPr>
        <p:txBody>
          <a:bodyPr tIns="7004">
            <a:spAutoFit/>
          </a:bodyPr>
          <a:lstStyle/>
          <a:p>
            <a:pPr marL="200555" lvl="0">
              <a:lnSpc>
                <a:spcPts val="4625"/>
              </a:lnSpc>
              <a:spcBef>
                <a:spcPts val="55"/>
              </a:spcBef>
            </a:pPr>
            <a:r>
              <a:rPr lang="it-IT" sz="3858" spc="-105"/>
              <a:t>CONTATTI</a:t>
            </a:r>
            <a:endParaRPr lang="it-IT" sz="3858"/>
          </a:p>
          <a:p>
            <a:pPr marL="7004" lvl="0">
              <a:lnSpc>
                <a:spcPts val="3435"/>
              </a:lnSpc>
            </a:pPr>
            <a:r>
              <a:rPr lang="it-IT" sz="2866" spc="-28"/>
              <a:t>Segreteria</a:t>
            </a:r>
            <a:r>
              <a:rPr lang="it-IT" sz="2866" spc="-135"/>
              <a:t> </a:t>
            </a:r>
            <a:r>
              <a:rPr lang="it-IT" sz="2866" spc="17"/>
              <a:t>CULM</a:t>
            </a:r>
            <a:endParaRPr lang="it-IT" sz="2866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A35C7A74-C5D8-3A4A-9658-D79CA3E0B6DC}"/>
              </a:ext>
            </a:extLst>
          </p:cNvPr>
          <p:cNvSpPr txBox="1"/>
          <p:nvPr/>
        </p:nvSpPr>
        <p:spPr>
          <a:xfrm>
            <a:off x="1149903" y="4192231"/>
            <a:ext cx="1580000" cy="2106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004" rIns="0" bIns="0" anchor="t" anchorCtr="0" compatLnSpc="1">
            <a:spAutoFit/>
          </a:bodyPr>
          <a:lstStyle/>
          <a:p>
            <a:pPr marL="7004" marR="0" lvl="0" indent="0" algn="l" defTabSz="914400" rtl="0" fontAlgn="auto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323" b="1" i="0" u="none" strike="noStrike" kern="1200" cap="none" spc="55" baseline="0">
                <a:solidFill>
                  <a:srgbClr val="0082FF"/>
                </a:solidFill>
                <a:uFillTx/>
                <a:latin typeface="Arial"/>
                <a:cs typeface="Arial"/>
              </a:rPr>
              <a:t>dott.ssa</a:t>
            </a:r>
            <a:r>
              <a:rPr lang="it-IT" sz="1323" b="1" i="0" u="none" strike="noStrike" kern="1200" cap="none" spc="-36" baseline="0">
                <a:solidFill>
                  <a:srgbClr val="0082FF"/>
                </a:solidFill>
                <a:uFillTx/>
                <a:latin typeface="Arial"/>
                <a:cs typeface="Arial"/>
              </a:rPr>
              <a:t> </a:t>
            </a:r>
            <a:r>
              <a:rPr lang="it-IT" sz="1323" b="1" i="0" u="none" strike="noStrike" kern="1200" cap="none" spc="50" baseline="0">
                <a:solidFill>
                  <a:srgbClr val="0082FF"/>
                </a:solidFill>
                <a:uFillTx/>
                <a:latin typeface="Arial"/>
                <a:cs typeface="Arial"/>
              </a:rPr>
              <a:t>Leila</a:t>
            </a:r>
            <a:r>
              <a:rPr lang="it-IT" sz="1323" b="1" i="0" u="none" strike="noStrike" kern="1200" cap="none" spc="-36" baseline="0">
                <a:solidFill>
                  <a:srgbClr val="0082FF"/>
                </a:solidFill>
                <a:uFillTx/>
                <a:latin typeface="Arial"/>
                <a:cs typeface="Arial"/>
              </a:rPr>
              <a:t> </a:t>
            </a:r>
            <a:r>
              <a:rPr lang="it-IT" sz="1323" b="1" i="0" u="none" strike="noStrike" kern="1200" cap="none" spc="47" baseline="0">
                <a:solidFill>
                  <a:srgbClr val="0082FF"/>
                </a:solidFill>
                <a:uFillTx/>
                <a:latin typeface="Arial"/>
                <a:cs typeface="Arial"/>
              </a:rPr>
              <a:t>Tavi</a:t>
            </a:r>
            <a:endParaRPr lang="it-IT" sz="1323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1E7F5D21-1988-6C46-BCF8-C661DC54A987}"/>
              </a:ext>
            </a:extLst>
          </p:cNvPr>
          <p:cNvSpPr txBox="1"/>
          <p:nvPr/>
        </p:nvSpPr>
        <p:spPr>
          <a:xfrm>
            <a:off x="1894024" y="5687924"/>
            <a:ext cx="2190436" cy="2616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7004" rIns="0" bIns="0" anchor="t" anchorCtr="0" compatLnSpc="1">
            <a:spAutoFit/>
          </a:bodyPr>
          <a:lstStyle/>
          <a:p>
            <a:pPr marL="7004" marR="0" lvl="0" indent="0" algn="l" defTabSz="914400" rtl="0" fontAlgn="auto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54" b="1" i="0" u="none" strike="noStrike" kern="1200" cap="none" spc="66" baseline="0">
                <a:solidFill>
                  <a:srgbClr val="0082FF"/>
                </a:solidFill>
                <a:uFillTx/>
                <a:latin typeface="Arial"/>
                <a:cs typeface="Arial"/>
                <a:hlinkClick r:id="rId4"/>
              </a:rPr>
              <a:t>rise.sp@uniroma3.it</a:t>
            </a:r>
            <a:endParaRPr lang="it-IT" sz="1654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pic>
        <p:nvPicPr>
          <p:cNvPr id="7" name="Immagine 10" descr="Immagine che contiene testo, schermata, Pagina Web, Sito Web&#10;&#10;Descrizione generata automaticamente">
            <a:extLst>
              <a:ext uri="{FF2B5EF4-FFF2-40B4-BE49-F238E27FC236}">
                <a16:creationId xmlns:a16="http://schemas.microsoft.com/office/drawing/2014/main" id="{02ACEA1F-E11B-264D-B90C-7E4F83C6C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086" y="2613410"/>
            <a:ext cx="5081759" cy="29979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422</Words>
  <Application>Microsoft Macintosh PowerPoint</Application>
  <PresentationFormat>Widescreen</PresentationFormat>
  <Paragraphs>133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StarSymbol</vt:lpstr>
      <vt:lpstr>Tahoma</vt:lpstr>
      <vt:lpstr>Times New Roman</vt:lpstr>
      <vt:lpstr>Predefinito</vt:lpstr>
      <vt:lpstr>Dipartimento di Scienze Politiche Università Roma Tre</vt:lpstr>
      <vt:lpstr> </vt:lpstr>
      <vt:lpstr>Percorsi LM 52</vt:lpstr>
      <vt:lpstr>Doppio titolo Università di Belgrano</vt:lpstr>
      <vt:lpstr> </vt:lpstr>
      <vt:lpstr>Carriere, settori di impiego, opportunità</vt:lpstr>
      <vt:lpstr>Presentazione standard di PowerPoint</vt:lpstr>
      <vt:lpstr>CONTATTI Segreteria CULM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Dipartimento di Scienze Politiche Università Roma Tre</dc:title>
  <dc:creator>Mac</dc:creator>
  <cp:lastModifiedBy>Microsoft Office User</cp:lastModifiedBy>
  <cp:revision>39</cp:revision>
  <dcterms:created xsi:type="dcterms:W3CDTF">2023-05-18T09:05:12Z</dcterms:created>
  <dcterms:modified xsi:type="dcterms:W3CDTF">2024-07-17T09:01:25Z</dcterms:modified>
</cp:coreProperties>
</file>