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2" d="100"/>
          <a:sy n="112" d="100"/>
        </p:scale>
        <p:origin x="1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DCD83D6-EC43-674F-B6DC-E162520466B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AEF43E-4D07-8948-9435-6C42D4BF991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BADE0B-4477-744F-96D8-55495DCD7D3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6BABB6D-1693-9540-95FF-CDF982385D5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E3C194A-8E74-BD40-9368-A038BE6956B7}" type="slidenum">
              <a:t>‹N›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45096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6680D34-F540-3347-B60B-88659D6670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97FC49B-580D-824A-ABFE-CF08864481F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A32AEF8D-EDAE-D24C-9E81-9BBB81ABD38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116D7F-0326-584F-86D3-2C99E314FB1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9DF396-1485-8B4D-B6CF-C8F04EBD13D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5EA734-1E28-5647-9D10-15DD84FB8D6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573598A-5221-D341-846C-7DC3FE794AE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658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ea typeface="SimSun" pitchFamily="2"/>
        <a:cs typeface="Lucida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ABD5147-27DA-B34E-A3A6-CC760DD85F3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150209-D36E-DD41-9530-087919CC4AAB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5D7F2620-E5EB-824A-8AD6-EBF24C7BB40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A04621-BEB7-A448-AFFD-3AB7441A87B7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Segnaposto immagine diapositiva 1">
            <a:extLst>
              <a:ext uri="{FF2B5EF4-FFF2-40B4-BE49-F238E27FC236}">
                <a16:creationId xmlns:a16="http://schemas.microsoft.com/office/drawing/2014/main" id="{07ABC133-925B-C146-A486-FBF3BE7FEF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Segnaposto note 2">
            <a:extLst>
              <a:ext uri="{FF2B5EF4-FFF2-40B4-BE49-F238E27FC236}">
                <a16:creationId xmlns:a16="http://schemas.microsoft.com/office/drawing/2014/main" id="{9FD55DC7-E6AA-D84B-A070-C38EE85C753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F9A15601-E8D5-204B-9963-55E6453C002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47759E-50E2-1C4C-8C28-BAC4F230632C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357D6B9D-8A02-3D43-A437-645FA133A8C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2DC85A-FD9A-124D-8FF8-78AC4B18A626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Segnaposto immagine diapositiva 1">
            <a:extLst>
              <a:ext uri="{FF2B5EF4-FFF2-40B4-BE49-F238E27FC236}">
                <a16:creationId xmlns:a16="http://schemas.microsoft.com/office/drawing/2014/main" id="{6795B896-FBBF-8A4E-AF6C-C659ADE30B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Segnaposto note 2">
            <a:extLst>
              <a:ext uri="{FF2B5EF4-FFF2-40B4-BE49-F238E27FC236}">
                <a16:creationId xmlns:a16="http://schemas.microsoft.com/office/drawing/2014/main" id="{FBFEFFA5-858A-F147-B36F-3FA840DD3C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F1DF873-109A-FF40-8E0B-A89304CA1B2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19FBB4-0D15-3B4B-89E0-19EEE7ED64F4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55C70EC8-E71D-C941-8342-D8619CE40C8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518CEA-A8C2-6845-845A-1596E67E936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Segnaposto immagine diapositiva 1">
            <a:extLst>
              <a:ext uri="{FF2B5EF4-FFF2-40B4-BE49-F238E27FC236}">
                <a16:creationId xmlns:a16="http://schemas.microsoft.com/office/drawing/2014/main" id="{1A03453E-8508-C046-BB05-E2A41A4C19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Segnaposto note 2">
            <a:extLst>
              <a:ext uri="{FF2B5EF4-FFF2-40B4-BE49-F238E27FC236}">
                <a16:creationId xmlns:a16="http://schemas.microsoft.com/office/drawing/2014/main" id="{CAA4B74A-4197-AD40-9575-2983D6EDD4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7713AF0F-4F8D-8847-85D3-B2D119A5CDE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E9D9B7-97F6-E64F-B33F-577F7182E997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egnaposto immagine diapositiva 1">
            <a:extLst>
              <a:ext uri="{FF2B5EF4-FFF2-40B4-BE49-F238E27FC236}">
                <a16:creationId xmlns:a16="http://schemas.microsoft.com/office/drawing/2014/main" id="{BC036461-CFC4-134F-B176-A565A92DFD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Segnaposto note 2">
            <a:extLst>
              <a:ext uri="{FF2B5EF4-FFF2-40B4-BE49-F238E27FC236}">
                <a16:creationId xmlns:a16="http://schemas.microsoft.com/office/drawing/2014/main" id="{14F2F1ED-42EA-CC4D-B3DC-C2BF213537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47AC429C-8222-2F4E-B4C0-9B5F65517F5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E80AC1-0E6C-9249-A766-FE68501F9F9B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D9E4E702-BFED-C14D-BB8D-51E44F6F38C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22B7186-8B4F-C640-A4EA-20498B348D6C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Segnaposto immagine diapositiva 1">
            <a:extLst>
              <a:ext uri="{FF2B5EF4-FFF2-40B4-BE49-F238E27FC236}">
                <a16:creationId xmlns:a16="http://schemas.microsoft.com/office/drawing/2014/main" id="{2B55AFC4-E032-1448-AE5E-23E0F993A0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5" name="Segnaposto note 2">
            <a:extLst>
              <a:ext uri="{FF2B5EF4-FFF2-40B4-BE49-F238E27FC236}">
                <a16:creationId xmlns:a16="http://schemas.microsoft.com/office/drawing/2014/main" id="{E36DCF34-CDA2-744F-9B35-4869F3A2431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F69D45-95CF-6540-B705-A14B679F450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363" y="1236597"/>
            <a:ext cx="7559637" cy="2631963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0DB74FE-9303-5E47-A56D-323110FD92D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363" y="3970443"/>
            <a:ext cx="7559637" cy="1825563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39B575-05F1-F14D-ABD5-018BE6D471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D600FA-EEDF-0641-ADFA-A3C1B419B3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5B8535-0977-0649-8F65-4A0223948C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968E1-CF8D-8F40-B00E-64849172011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82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2D8E31-48B8-3342-83D2-B2128394BBE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88C1B4-4641-314C-833E-60BAD189EEC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0D6D5F-8020-5E47-828E-DF964D4C5D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30E19-C3EC-6D4D-9F79-1DBFFC275F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5A7665-BA3F-A841-B414-AC1FBACFAC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62ACE7-82B2-A34D-9E4C-E025D21969C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54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F62944-A903-B448-A6F5-C84CF180507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716" y="301678"/>
            <a:ext cx="2266916" cy="64562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C29C52-C560-8E48-A4E9-7C97D6640B8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76" y="301678"/>
            <a:ext cx="6653156" cy="6456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021367-BB3E-1E4F-980C-97E8DF5C10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CC98E9-9490-CB47-9526-1B4EBE9A69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54944A-0E4C-EA43-99A3-B20691FC41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C20AB0-AE43-8642-A976-76A80831D96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31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>
            <a:extLst>
              <a:ext uri="{FF2B5EF4-FFF2-40B4-BE49-F238E27FC236}">
                <a16:creationId xmlns:a16="http://schemas.microsoft.com/office/drawing/2014/main" id="{1A03F0A9-7ECA-3F48-8F47-347C80923A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32" b="1">
                <a:solidFill>
                  <a:srgbClr val="0082FF"/>
                </a:solidFill>
                <a:latin typeface="Tahoma"/>
                <a:cs typeface="Tahoma"/>
              </a:defRPr>
            </a:lvl1pPr>
          </a:lstStyle>
          <a:p>
            <a:pPr lvl="0"/>
            <a:endParaRPr lang="it-IT"/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52150CBF-9385-394A-88C3-35F1CDE89EB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54" b="1">
                <a:solidFill>
                  <a:srgbClr val="0082FF"/>
                </a:solidFill>
                <a:latin typeface="Tahoma"/>
                <a:cs typeface="Tahoma"/>
              </a:defRPr>
            </a:lvl1pPr>
          </a:lstStyle>
          <a:p>
            <a:pPr lvl="0"/>
            <a:endParaRPr lang="it-IT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3FF4D4E3-DC88-7245-8E83-FE6E653845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BAA654AF-B508-C646-8801-661E78B5A9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lang="en-US">
                <a:solidFill>
                  <a:srgbClr val="898989"/>
                </a:solidFill>
              </a:defRPr>
            </a:lvl1pPr>
          </a:lstStyle>
          <a:p>
            <a:pPr lvl="0"/>
            <a:fld id="{8FC6CEB0-8B94-EB49-8C07-27D6156FEAC8}" type="datetime1">
              <a:rPr lang="en-US"/>
              <a:pPr lvl="0"/>
              <a:t>6/27/24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8D7B1792-0AD8-F148-88C4-FCF7E86169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fld id="{CEEFE5F1-9723-8F43-B051-EBE23E46F61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3850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3BD9B-380D-5047-9127-C00D24B222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21DA42-E177-F34F-9D61-14145E3BDF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1769043"/>
            <a:ext cx="9071643" cy="4989240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it-IT"/>
              <a:t>Modifica gli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173097-B565-BF4B-AAB4-2FD5353E07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39CD1D-04A1-784B-9F65-C8E46E159B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03B772-F5D5-E94D-8A94-642213D36B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56AF04-B99F-F446-9E09-D51F9E8DBBE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36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832211-7AD1-CC4E-9749-F8D7731080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235" y="1884240"/>
            <a:ext cx="8694718" cy="3144959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2035AA-3319-8842-95CD-BFF9CCB4AF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235" y="5059439"/>
            <a:ext cx="8694718" cy="1652759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77910E-06FF-C94F-B124-206F15B94F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6E2BA4-FD5E-AE48-AEDA-14BC2B967B4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A4B0C0-A9F3-8D43-9F0A-D3F9982D31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593FD1-3DFE-104D-8DA3-E614EE9BB96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41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53EA12-F710-9849-BE91-12CA6BB170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E77CB0-6637-8F44-A5CE-E3EE29EFA6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276" y="1768321"/>
            <a:ext cx="4459318" cy="4989597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it-IT"/>
              <a:t>Modifica gli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16C39E1-1200-7A43-BE39-D5B5CB5A490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14879" y="1768321"/>
            <a:ext cx="4460763" cy="4989597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it-IT"/>
              <a:t>Modifica gli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079B41-DF37-F843-9918-765487557A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6090C7-6063-1647-93FD-347399F4DC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0A34F0-809E-984C-A032-69B82D3AA3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49CB17-4C68-CD42-BA0B-305031D5E2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8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11FB86-1463-8C43-B589-0434D1B7AF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18" y="403195"/>
            <a:ext cx="8694718" cy="146051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F4FAB7-E626-404F-9840-61845C613AA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18" y="1852556"/>
            <a:ext cx="4265639" cy="907916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ECFB70-02A3-2C4C-832B-6C6C0572CB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93718" y="2760838"/>
            <a:ext cx="4265639" cy="4062240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it-IT"/>
              <a:t>Modifica gli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055CC7B-13BF-544F-8B57-3292DD94D69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723" y="1852556"/>
            <a:ext cx="4284722" cy="907916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C146A38-F8BC-5A45-9D7A-2D6B46BE9C4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03723" y="2760838"/>
            <a:ext cx="4284722" cy="4062240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it-IT"/>
              <a:t>Modifica gli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60060F9-E6A7-AF4B-A552-A8E4655D89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37FA14F-60AC-2143-965A-D317FC3390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F59E20E-BBAB-154D-979F-DE67C4E39B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ADDC3A-9A07-9F4C-9FD2-887DF567B05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8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6EC9C9-79FB-8340-BAD1-948B75C0916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83B495E-076B-DA44-9356-FDFA5072E9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0F30EA-B015-A64A-97A2-C834512E91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E03111-7238-6647-84E7-85D44E6BBC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B8EA36-9E22-1E42-A964-4013D74D816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68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D83D3A-A248-0F43-AF90-7A5F8C9C39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02FF5A2-1300-FB48-A447-CCFC487AEC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32D741-9957-214D-B92C-A67C10BCEB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6093F1-0584-EF4D-81A6-DF793E93B519}" type="slidenum">
              <a:t>‹N›</a:t>
            </a:fld>
            <a:endParaRPr lang="it-IT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E5E4ADC7-5ADF-964E-951C-6ECE3377610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2000" cy="126179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82EF7668-76E0-C64E-A766-5CA1B94C8C3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8678"/>
            <a:ext cx="9072000" cy="49888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5556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85DC98-E5BD-3847-8A0E-1AC52AD3B6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E71239-A96F-6042-957A-A4C2A66E0A4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anchor="t"/>
          <a:lstStyle>
            <a:lvl1pPr>
              <a:spcAft>
                <a:spcPts val="1415"/>
              </a:spcAft>
              <a:defRPr sz="3200"/>
            </a:lvl1pPr>
          </a:lstStyle>
          <a:p>
            <a:pPr lvl="0"/>
            <a:r>
              <a:rPr lang="it-IT"/>
              <a:t>Modifica gli stili del testo dello schema</a:t>
            </a:r>
            <a:br>
              <a:rPr lang="it-IT"/>
            </a:br>
            <a:r>
              <a:rPr lang="it-IT"/>
              <a:t>Secondo livello</a:t>
            </a:r>
            <a:br>
              <a:rPr lang="it-IT"/>
            </a:br>
            <a:r>
              <a:rPr lang="it-IT"/>
              <a:t>Terzo livello</a:t>
            </a:r>
            <a:br>
              <a:rPr lang="it-IT"/>
            </a:br>
            <a:r>
              <a:rPr lang="it-IT"/>
              <a:t>Quarto livello</a:t>
            </a:r>
            <a:br>
              <a:rPr lang="it-IT"/>
            </a:br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A84F5F-EF39-2D4A-B148-027C664CA43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9F87B1-9A4A-4246-881B-F3EA2E25EF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B359E7-D109-8D45-BF77-4254766B10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FD5221-8599-3949-869E-9960CA98EA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4D0F20-BB27-7348-8140-5F11D39941F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22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19EC9A-9475-FA4A-9B2E-4F2161F690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18" y="503276"/>
            <a:ext cx="3251158" cy="1765441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341F242-865E-1244-867B-12D59FA6DC4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86158" y="1088995"/>
            <a:ext cx="5102278" cy="5372282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6014D4-F16D-4643-9CCD-CB3E439B30C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18" y="2268361"/>
            <a:ext cx="3251158" cy="420047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808BA0-4771-054D-9344-B6C2516447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D98A74-87DB-BF47-83AA-FCFE3F96BF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89A805-502A-0343-A99A-A0778F97E8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1E6718-65BC-AB4E-BB12-0149D2FD575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0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9D609F1-6CB0-414A-BC37-978EE74CB2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75DF17-493E-9B4B-9A09-89A41602C8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AE009B-1875-FD45-8136-74ED8EFA216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AD8DC4-C0EE-3E46-B3CF-FB4541E7F2E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6F56D3-A068-A54E-A88A-316006688F0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65797F8-1F8E-B84A-B5E9-581CB4281F5E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SimSun" pitchFamily="2"/>
          <a:cs typeface="Lucida Sans" pitchFamily="2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SimSun" pitchFamily="2"/>
          <a:cs typeface="Lucida Sans" pitchFamily="2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SimSun" pitchFamily="2"/>
          <a:cs typeface="Lucida Sans" pitchFamily="2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SimSun" pitchFamily="2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hyperlink" Target="mailto:rise.sp@uniroma3.it" TargetMode="External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">
    <p:bg>
      <p:bgPr>
        <a:blipFill>
          <a:blip r:embed="rId3">
            <a:alphaModFix amt="6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7FBB2E-D23A-694F-B732-6D317A70807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262076"/>
            <a:ext cx="9071643" cy="1341004"/>
          </a:xfrm>
        </p:spPr>
        <p:txBody>
          <a:bodyPr>
            <a:spAutoFit/>
          </a:bodyPr>
          <a:lstStyle/>
          <a:p>
            <a:pPr lvl="0"/>
            <a:r>
              <a:rPr lang="it-IT"/>
              <a:t>Dipartimento di Scienze Politiche</a:t>
            </a:r>
            <a:br>
              <a:rPr lang="it-IT"/>
            </a:br>
            <a:r>
              <a:rPr lang="it-IT"/>
              <a:t>Università Roma Tre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0EC2A2-8B64-A24E-AF6D-E1E0DF94933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 rot="16811">
            <a:off x="624306" y="2275923"/>
            <a:ext cx="8999643" cy="4960080"/>
          </a:xfrm>
        </p:spPr>
        <p:txBody>
          <a:bodyPr anchor="ctr" anchorCtr="1">
            <a:spAutoFit/>
          </a:bodyPr>
          <a:lstStyle/>
          <a:p>
            <a:pPr lvl="0" algn="ctr"/>
            <a:r>
              <a:rPr lang="it-IT" sz="4400" b="1"/>
              <a:t>Corso di laurea Magistrale in</a:t>
            </a:r>
          </a:p>
          <a:p>
            <a:pPr lvl="0" algn="ctr"/>
            <a:r>
              <a:rPr lang="it-IT" sz="4400" b="1"/>
              <a:t>Relazioni Internazionali</a:t>
            </a:r>
          </a:p>
          <a:p>
            <a:pPr lvl="0" algn="ctr"/>
            <a:r>
              <a:rPr lang="it-IT" sz="4400" b="1"/>
              <a:t>LM 52</a:t>
            </a:r>
          </a:p>
          <a:p>
            <a:pPr lvl="0" algn="ctr">
              <a:lnSpc>
                <a:spcPct val="150000"/>
              </a:lnSpc>
            </a:pPr>
            <a:r>
              <a:rPr lang="it-IT" b="1"/>
              <a:t>Anno accademico 2023/2024</a:t>
            </a:r>
          </a:p>
          <a:p>
            <a:pPr lvl="0" algn="r">
              <a:lnSpc>
                <a:spcPct val="150000"/>
              </a:lnSpc>
            </a:pPr>
            <a:r>
              <a:rPr lang="it-IT" i="1"/>
              <a:t>Prof.ssa Barbara Pisciotta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A0E100-4C8D-324E-8AD3-1EA6B3A915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143277"/>
            <a:ext cx="9071643" cy="625321"/>
          </a:xfrm>
        </p:spPr>
        <p:txBody>
          <a:bodyPr/>
          <a:lstStyle/>
          <a:p>
            <a:pPr lvl="0"/>
            <a:r>
              <a:rPr lang="it-IT"/>
              <a:t> </a:t>
            </a:r>
          </a:p>
        </p:txBody>
      </p:sp>
      <p:graphicFrame>
        <p:nvGraphicFramePr>
          <p:cNvPr id="3" name="Segnaposto tabella 2">
            <a:extLst>
              <a:ext uri="{FF2B5EF4-FFF2-40B4-BE49-F238E27FC236}">
                <a16:creationId xmlns:a16="http://schemas.microsoft.com/office/drawing/2014/main" id="{F5764D26-7D16-0E4D-B98A-AAEB23A80D44}"/>
              </a:ext>
            </a:extLst>
          </p:cNvPr>
          <p:cNvGraphicFramePr>
            <a:graphicFrameLocks noGrp="1"/>
          </p:cNvGraphicFramePr>
          <p:nvPr>
            <p:ph type="tbl" idx="4294967295"/>
          </p:nvPr>
        </p:nvGraphicFramePr>
        <p:xfrm>
          <a:off x="287999" y="1538276"/>
          <a:ext cx="9300234" cy="570888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967474">
                  <a:extLst>
                    <a:ext uri="{9D8B030D-6E8A-4147-A177-3AD203B41FA5}">
                      <a16:colId xmlns:a16="http://schemas.microsoft.com/office/drawing/2014/main" val="2271287831"/>
                    </a:ext>
                  </a:extLst>
                </a:gridCol>
                <a:gridCol w="2946242">
                  <a:extLst>
                    <a:ext uri="{9D8B030D-6E8A-4147-A177-3AD203B41FA5}">
                      <a16:colId xmlns:a16="http://schemas.microsoft.com/office/drawing/2014/main" val="3398844683"/>
                    </a:ext>
                  </a:extLst>
                </a:gridCol>
                <a:gridCol w="3386516">
                  <a:extLst>
                    <a:ext uri="{9D8B030D-6E8A-4147-A177-3AD203B41FA5}">
                      <a16:colId xmlns:a16="http://schemas.microsoft.com/office/drawing/2014/main" val="2725120125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1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CURRICULUM  STUDI POLITICI INTERNAZIONALI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1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      CURRICULUM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1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    STUDI EUROPEI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1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CURRICULUM SCIENZE POLITICHE PER LA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1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SOCIETA' DIGITALE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979138"/>
                  </a:ext>
                </a:extLst>
              </a:tr>
              <a:tr h="392039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Esami obbligatori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Esami obbligatori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Esami obbligatori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086934"/>
                  </a:ext>
                </a:extLst>
              </a:tr>
              <a:tr h="9658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Giurisdizioni internazionali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Storia dell'Europa contemporanea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Diritto pubblico delle nuove tecnologie e dell'intelligenze artificiale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500996"/>
                  </a:ext>
                </a:extLst>
              </a:tr>
              <a:tr h="339480">
                <a:tc rowSpan="2"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Storia del pensiero politico moderno e contemporaneo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Diritto europeo dell’ambiente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Big data and machine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370204"/>
                  </a:ext>
                </a:extLst>
              </a:tr>
              <a:tr h="3394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Storia della rivoluzione digitale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316706"/>
                  </a:ext>
                </a:extLst>
              </a:tr>
              <a:tr h="67896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Macroeconomia internazionale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Processi di democratizzazione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Smart cities, digitalizzazione, e-commerce e sostenibilità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760753"/>
                  </a:ext>
                </a:extLst>
              </a:tr>
              <a:tr h="348477">
                <a:tc rowSpan="2"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Politica internazionale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Politica economica europea e delle istituzioni internazionali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Democrazia e digitalizzazione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662734"/>
                  </a:ext>
                </a:extLst>
              </a:tr>
              <a:tr h="61740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Digitalizzazione, preferenze e politiche d'intervento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196330"/>
                  </a:ext>
                </a:extLst>
              </a:tr>
              <a:tr h="968761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Storia della politica internazionale contemporanea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The EU in global environmental 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L'evoluzione della politica internazionale nell'era digitale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697191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BB393A64-50C8-DF40-BA20-9140DF263A19}"/>
              </a:ext>
            </a:extLst>
          </p:cNvPr>
          <p:cNvSpPr txBox="1"/>
          <p:nvPr/>
        </p:nvSpPr>
        <p:spPr>
          <a:xfrm>
            <a:off x="2015995" y="287999"/>
            <a:ext cx="5399998" cy="12502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SimSun" pitchFamily="2"/>
                <a:cs typeface="Lucida Sans" pitchFamily="2"/>
              </a:rPr>
              <a:t>Percorsi LM 52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846C61-C904-C043-8651-AD093471DF1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Percorsi LM 52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FB19F1-A09D-B74E-941B-23AF1FDFCDB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8DF917B-265E-844F-8157-D5486DD69FCB}"/>
              </a:ext>
            </a:extLst>
          </p:cNvPr>
          <p:cNvGraphicFramePr>
            <a:graphicFrameLocks noGrp="1"/>
          </p:cNvGraphicFramePr>
          <p:nvPr/>
        </p:nvGraphicFramePr>
        <p:xfrm>
          <a:off x="359999" y="1563477"/>
          <a:ext cx="9359999" cy="54975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48562">
                  <a:extLst>
                    <a:ext uri="{9D8B030D-6E8A-4147-A177-3AD203B41FA5}">
                      <a16:colId xmlns:a16="http://schemas.microsoft.com/office/drawing/2014/main" val="4083713195"/>
                    </a:ext>
                  </a:extLst>
                </a:gridCol>
                <a:gridCol w="3181316">
                  <a:extLst>
                    <a:ext uri="{9D8B030D-6E8A-4147-A177-3AD203B41FA5}">
                      <a16:colId xmlns:a16="http://schemas.microsoft.com/office/drawing/2014/main" val="2159171634"/>
                    </a:ext>
                  </a:extLst>
                </a:gridCol>
                <a:gridCol w="3030120">
                  <a:extLst>
                    <a:ext uri="{9D8B030D-6E8A-4147-A177-3AD203B41FA5}">
                      <a16:colId xmlns:a16="http://schemas.microsoft.com/office/drawing/2014/main" val="3007642915"/>
                    </a:ext>
                  </a:extLst>
                </a:gridCol>
              </a:tblGrid>
              <a:tr h="943916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22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Esami a scelta nei panieri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22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Esami a scelta nei panieri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22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Esami a scelta nei panieri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006096"/>
                  </a:ext>
                </a:extLst>
              </a:tr>
              <a:tr h="1009442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Studi d'area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Studi d'area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84905"/>
                  </a:ext>
                </a:extLst>
              </a:tr>
              <a:tr h="1009442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Storico-antropologico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Storio-antropologico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Storico-politologico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109417"/>
                  </a:ext>
                </a:extLst>
              </a:tr>
              <a:tr h="709921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Economico-statistico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Economico-statistico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Economico-statistico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2200" b="1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4324"/>
                  </a:ext>
                </a:extLst>
              </a:tr>
              <a:tr h="5446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Giuridico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Giuridico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Giuridico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993369"/>
                  </a:ext>
                </a:extLst>
              </a:tr>
              <a:tr h="5446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Politologico-sociologico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Politologico-sociologico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158146"/>
                  </a:ext>
                </a:extLst>
              </a:tr>
              <a:tr h="55007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Linguistco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Linguistico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Linguistico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059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E170CC-C9D4-ED4D-AD46-0DFAF0A2F3F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9072000" cy="1261798"/>
          </a:xfrm>
        </p:spPr>
        <p:txBody>
          <a:bodyPr/>
          <a:lstStyle/>
          <a:p>
            <a:pPr lvl="0"/>
            <a:r>
              <a:rPr lang="it-IT" sz="4000" b="1"/>
              <a:t>Doppio titolo Università di Belgrano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F5C6B9-A15E-E94A-8098-66BFBC814E7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 rot="13785">
            <a:off x="716871" y="1840139"/>
            <a:ext cx="8708041" cy="513000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it-IT" sz="2400"/>
              <a:t>Il Dipartimento di Scienze Politiche ha firmato una convenzione di doppio titolo con l'Università di Belgrano (Buenos Aires) per favorire gli scambi tra studentesse e studenti del CdL magistrale in Relazioni Internazionali di Roma Tre e del corso di Relaciones Internacionales dell'Università di Belgrano.</a:t>
            </a:r>
          </a:p>
          <a:p>
            <a:pPr lvl="0">
              <a:lnSpc>
                <a:spcPct val="150000"/>
              </a:lnSpc>
            </a:pPr>
            <a:r>
              <a:rPr lang="it-IT" b="1"/>
              <a:t>Requisiti minimi:</a:t>
            </a:r>
          </a:p>
          <a:p>
            <a:pPr lvl="0">
              <a:lnSpc>
                <a:spcPct val="150000"/>
              </a:lnSpc>
              <a:buSzPct val="45000"/>
              <a:buFont typeface="StarSymbol"/>
              <a:buChar char="●"/>
            </a:pPr>
            <a:r>
              <a:rPr lang="it-IT" sz="2400"/>
              <a:t> Voto di laurea minimo 100/110</a:t>
            </a:r>
          </a:p>
          <a:p>
            <a:pPr lvl="0">
              <a:lnSpc>
                <a:spcPct val="150000"/>
              </a:lnSpc>
              <a:buSzPct val="45000"/>
              <a:buFont typeface="StarSymbol"/>
              <a:buChar char="●"/>
            </a:pPr>
            <a:r>
              <a:rPr lang="it-IT" sz="2400"/>
              <a:t> Livello B2 di lingua spagnola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E09CC2-1A55-A941-9A0A-51F5967DE7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359999"/>
            <a:ext cx="9071643" cy="575998"/>
          </a:xfrm>
        </p:spPr>
        <p:txBody>
          <a:bodyPr/>
          <a:lstStyle/>
          <a:p>
            <a:pPr lvl="0"/>
            <a:r>
              <a:rPr lang="it-IT" sz="3600"/>
              <a:t>Carriere, settori di impiego, opportunità</a:t>
            </a:r>
          </a:p>
        </p:txBody>
      </p:sp>
      <p:graphicFrame>
        <p:nvGraphicFramePr>
          <p:cNvPr id="3" name="Segnaposto tabella 2">
            <a:extLst>
              <a:ext uri="{FF2B5EF4-FFF2-40B4-BE49-F238E27FC236}">
                <a16:creationId xmlns:a16="http://schemas.microsoft.com/office/drawing/2014/main" id="{86FF377A-BB95-2F4B-A1ED-113971AC528B}"/>
              </a:ext>
            </a:extLst>
          </p:cNvPr>
          <p:cNvGraphicFramePr>
            <a:graphicFrameLocks noGrp="1"/>
          </p:cNvGraphicFramePr>
          <p:nvPr>
            <p:ph type="tbl" idx="4294967295"/>
          </p:nvPr>
        </p:nvGraphicFramePr>
        <p:xfrm>
          <a:off x="414003" y="1007997"/>
          <a:ext cx="9105128" cy="650052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59282">
                  <a:extLst>
                    <a:ext uri="{9D8B030D-6E8A-4147-A177-3AD203B41FA5}">
                      <a16:colId xmlns:a16="http://schemas.microsoft.com/office/drawing/2014/main" val="3243582887"/>
                    </a:ext>
                  </a:extLst>
                </a:gridCol>
                <a:gridCol w="2341440">
                  <a:extLst>
                    <a:ext uri="{9D8B030D-6E8A-4147-A177-3AD203B41FA5}">
                      <a16:colId xmlns:a16="http://schemas.microsoft.com/office/drawing/2014/main" val="3543305219"/>
                    </a:ext>
                  </a:extLst>
                </a:gridCol>
                <a:gridCol w="2238844">
                  <a:extLst>
                    <a:ext uri="{9D8B030D-6E8A-4147-A177-3AD203B41FA5}">
                      <a16:colId xmlns:a16="http://schemas.microsoft.com/office/drawing/2014/main" val="1610155524"/>
                    </a:ext>
                  </a:extLst>
                </a:gridCol>
                <a:gridCol w="2365561">
                  <a:extLst>
                    <a:ext uri="{9D8B030D-6E8A-4147-A177-3AD203B41FA5}">
                      <a16:colId xmlns:a16="http://schemas.microsoft.com/office/drawing/2014/main" val="149894353"/>
                    </a:ext>
                  </a:extLst>
                </a:gridCol>
              </a:tblGrid>
              <a:tr h="91295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ORGANIZZAZIONI INTERNAZIONALI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CARRIERA  POLITICA E DIPLOMATICA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MASS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1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AZIENDE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836466"/>
                  </a:ext>
                </a:extLst>
              </a:tr>
              <a:tr h="641881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Organizzazioni intergovernative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Carriera politica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Giornalismo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Settore pubblico e privato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404704"/>
                  </a:ext>
                </a:extLst>
              </a:tr>
              <a:tr h="91295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Organizzazioni non governative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Servizio diplomatico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Marketing e campagne elettorali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Istituzioni finanziarie  nazionali e internazionali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788187"/>
                  </a:ext>
                </a:extLst>
              </a:tr>
              <a:tr h="641881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Think Tank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Parlamento e governo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Settore digitale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Corporazioni multinazionali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898446"/>
                  </a:ext>
                </a:extLst>
              </a:tr>
              <a:tr h="118476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Cooperazione internazionale e programmi di sviluppo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Consulenza politica a livello locale, nazionale e internazionale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Consulenza nel settore della comunicazione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Consulenza economico-finanziaria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442564"/>
                  </a:ext>
                </a:extLst>
              </a:tr>
              <a:tr h="91295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Peacemaking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it-IT" sz="1800" b="0" i="0" u="none" strike="noStrike" kern="1200">
                        <a:latin typeface="Arial" pitchFamily="18"/>
                        <a:ea typeface="SimSun" pitchFamily="2"/>
                        <a:cs typeface="Lucida Sans" pitchFamily="2"/>
                      </a:endParaRP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Settore della Difesa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Costruzione e progettazione archivi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Mercati emergenti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877212"/>
                  </a:ext>
                </a:extLst>
              </a:tr>
              <a:tr h="641881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Cambiamento climatico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Analista politico e strategico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Organizzazione eventi internazionali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Investimenti e analisi del rischio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428344"/>
                  </a:ext>
                </a:extLst>
              </a:tr>
              <a:tr h="64296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Settore umanitario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Cyber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Traduttore e/o interprete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it-IT" sz="1800" b="0" i="0" u="none" strike="noStrike" kern="1200">
                          <a:latin typeface="Arial" pitchFamily="18"/>
                          <a:ea typeface="SimSun" pitchFamily="2"/>
                          <a:cs typeface="Lucida Sans" pitchFamily="2"/>
                        </a:rPr>
                        <a:t>Settore turistico, artistico e culturale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0394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4">
            <a:extLst>
              <a:ext uri="{FF2B5EF4-FFF2-40B4-BE49-F238E27FC236}">
                <a16:creationId xmlns:a16="http://schemas.microsoft.com/office/drawing/2014/main" id="{75430EAC-1F89-9B41-848D-30D837729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3308"/>
            <a:ext cx="10080629" cy="57530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bg>
      <p:bgPr>
        <a:solidFill>
          <a:srgbClr val="BDD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DFA8A854-77BD-5343-B7CB-3AA6BD830D8F}"/>
              </a:ext>
            </a:extLst>
          </p:cNvPr>
          <p:cNvGrpSpPr/>
          <p:nvPr/>
        </p:nvGrpSpPr>
        <p:grpSpPr>
          <a:xfrm>
            <a:off x="567037" y="2380576"/>
            <a:ext cx="3764484" cy="1692041"/>
            <a:chOff x="567037" y="2380576"/>
            <a:chExt cx="3764484" cy="1692041"/>
          </a:xfrm>
        </p:grpSpPr>
        <p:pic>
          <p:nvPicPr>
            <p:cNvPr id="3" name="object 3">
              <a:extLst>
                <a:ext uri="{FF2B5EF4-FFF2-40B4-BE49-F238E27FC236}">
                  <a16:creationId xmlns:a16="http://schemas.microsoft.com/office/drawing/2014/main" id="{6123A386-936A-204C-ABE6-9760FEFDC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7037" y="2665530"/>
              <a:ext cx="3764484" cy="1407087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4" name="object 4">
              <a:extLst>
                <a:ext uri="{FF2B5EF4-FFF2-40B4-BE49-F238E27FC236}">
                  <a16:creationId xmlns:a16="http://schemas.microsoft.com/office/drawing/2014/main" id="{F4388DBF-04C7-604C-BB9A-C9BA410C4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0882" y="2380576"/>
              <a:ext cx="635288" cy="540785"/>
            </a:xfrm>
            <a:prstGeom prst="rect">
              <a:avLst/>
            </a:prstGeom>
            <a:noFill/>
            <a:ln cap="flat">
              <a:noFill/>
            </a:ln>
          </p:spPr>
        </p:pic>
      </p:grpSp>
      <p:grpSp>
        <p:nvGrpSpPr>
          <p:cNvPr id="5" name="object 5">
            <a:extLst>
              <a:ext uri="{FF2B5EF4-FFF2-40B4-BE49-F238E27FC236}">
                <a16:creationId xmlns:a16="http://schemas.microsoft.com/office/drawing/2014/main" id="{A84CF8C1-E6B1-F541-BE41-5E5277EB64F4}"/>
              </a:ext>
            </a:extLst>
          </p:cNvPr>
          <p:cNvGrpSpPr/>
          <p:nvPr/>
        </p:nvGrpSpPr>
        <p:grpSpPr>
          <a:xfrm>
            <a:off x="5533153" y="2504614"/>
            <a:ext cx="3889372" cy="3089447"/>
            <a:chOff x="5533153" y="2504614"/>
            <a:chExt cx="3889372" cy="3089447"/>
          </a:xfrm>
        </p:grpSpPr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9C99A805-0177-9C49-8F99-0252C5A5E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33153" y="4755154"/>
              <a:ext cx="3889372" cy="838907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object 7">
              <a:extLst>
                <a:ext uri="{FF2B5EF4-FFF2-40B4-BE49-F238E27FC236}">
                  <a16:creationId xmlns:a16="http://schemas.microsoft.com/office/drawing/2014/main" id="{49157388-2F51-0941-9B66-340E3F652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827736" y="4427433"/>
              <a:ext cx="488280" cy="577535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object 8">
              <a:extLst>
                <a:ext uri="{FF2B5EF4-FFF2-40B4-BE49-F238E27FC236}">
                  <a16:creationId xmlns:a16="http://schemas.microsoft.com/office/drawing/2014/main" id="{3B4C2B41-F574-2947-B745-7E7573D74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8479" y="2504614"/>
              <a:ext cx="2321277" cy="1974125"/>
            </a:xfrm>
            <a:prstGeom prst="rect">
              <a:avLst/>
            </a:prstGeom>
            <a:noFill/>
            <a:ln cap="flat">
              <a:noFill/>
            </a:ln>
          </p:spPr>
        </p:pic>
      </p:grpSp>
      <p:pic>
        <p:nvPicPr>
          <p:cNvPr id="9" name="object 9">
            <a:extLst>
              <a:ext uri="{FF2B5EF4-FFF2-40B4-BE49-F238E27FC236}">
                <a16:creationId xmlns:a16="http://schemas.microsoft.com/office/drawing/2014/main" id="{5E0CE998-48CF-9E4D-B798-33C6FEB355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162" y="5466530"/>
            <a:ext cx="630186" cy="60903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object 10">
            <a:extLst>
              <a:ext uri="{FF2B5EF4-FFF2-40B4-BE49-F238E27FC236}">
                <a16:creationId xmlns:a16="http://schemas.microsoft.com/office/drawing/2014/main" id="{38229BE3-BD7C-FF4E-A995-1541B030B1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68567" y="2373983"/>
            <a:ext cx="498777" cy="54603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object 11">
            <a:extLst>
              <a:ext uri="{FF2B5EF4-FFF2-40B4-BE49-F238E27FC236}">
                <a16:creationId xmlns:a16="http://schemas.microsoft.com/office/drawing/2014/main" id="{0C505B61-EBF2-BC4E-ABCB-576DBCB383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24163" y="4382801"/>
            <a:ext cx="1008061" cy="10080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object 12">
            <a:extLst>
              <a:ext uri="{FF2B5EF4-FFF2-40B4-BE49-F238E27FC236}">
                <a16:creationId xmlns:a16="http://schemas.microsoft.com/office/drawing/2014/main" id="{3E0529CD-470D-4A44-9385-EB5307EBFC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31130" y="1340812"/>
            <a:ext cx="3035387" cy="1032988"/>
          </a:xfrm>
        </p:spPr>
        <p:txBody>
          <a:bodyPr tIns="7004">
            <a:spAutoFit/>
          </a:bodyPr>
          <a:lstStyle/>
          <a:p>
            <a:pPr marL="200555" lvl="0">
              <a:lnSpc>
                <a:spcPts val="4625"/>
              </a:lnSpc>
              <a:spcBef>
                <a:spcPts val="55"/>
              </a:spcBef>
            </a:pPr>
            <a:r>
              <a:rPr lang="it-IT" sz="3858" spc="-105"/>
              <a:t>CONTATTI</a:t>
            </a:r>
            <a:endParaRPr lang="it-IT" sz="3858"/>
          </a:p>
          <a:p>
            <a:pPr marL="7004" lvl="0">
              <a:lnSpc>
                <a:spcPts val="3435"/>
              </a:lnSpc>
            </a:pPr>
            <a:r>
              <a:rPr lang="it-IT" sz="2866" spc="-28"/>
              <a:t>Segreteria</a:t>
            </a:r>
            <a:r>
              <a:rPr lang="it-IT" sz="2866" spc="-135"/>
              <a:t> </a:t>
            </a:r>
            <a:r>
              <a:rPr lang="it-IT" sz="2866" spc="17"/>
              <a:t>CULM</a:t>
            </a:r>
            <a:endParaRPr lang="it-IT" sz="2866"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500F1EC-FDA5-D540-A441-1DDE9CBD3B11}"/>
              </a:ext>
            </a:extLst>
          </p:cNvPr>
          <p:cNvSpPr txBox="1"/>
          <p:nvPr/>
        </p:nvSpPr>
        <p:spPr>
          <a:xfrm>
            <a:off x="647514" y="4711482"/>
            <a:ext cx="1580000" cy="2106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7004" rIns="0" bIns="0" anchor="t" anchorCtr="0" compatLnSpc="1">
            <a:spAutoFit/>
          </a:bodyPr>
          <a:lstStyle/>
          <a:p>
            <a:pPr marL="7004" marR="0" lvl="0" indent="0" algn="l" defTabSz="914400" rtl="0" fontAlgn="auto" hangingPunct="1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323" b="1" i="0" u="none" strike="noStrike" kern="1200" cap="none" spc="55" baseline="0">
                <a:solidFill>
                  <a:srgbClr val="0082FF"/>
                </a:solidFill>
                <a:uFillTx/>
                <a:latin typeface="Arial"/>
                <a:cs typeface="Arial"/>
              </a:rPr>
              <a:t>dott.ssa</a:t>
            </a:r>
            <a:r>
              <a:rPr lang="it-IT" sz="1323" b="1" i="0" u="none" strike="noStrike" kern="1200" cap="none" spc="-36" baseline="0">
                <a:solidFill>
                  <a:srgbClr val="0082FF"/>
                </a:solidFill>
                <a:uFillTx/>
                <a:latin typeface="Arial"/>
                <a:cs typeface="Arial"/>
              </a:rPr>
              <a:t> </a:t>
            </a:r>
            <a:r>
              <a:rPr lang="it-IT" sz="1323" b="1" i="0" u="none" strike="noStrike" kern="1200" cap="none" spc="50" baseline="0">
                <a:solidFill>
                  <a:srgbClr val="0082FF"/>
                </a:solidFill>
                <a:uFillTx/>
                <a:latin typeface="Arial"/>
                <a:cs typeface="Arial"/>
              </a:rPr>
              <a:t>Leila</a:t>
            </a:r>
            <a:r>
              <a:rPr lang="it-IT" sz="1323" b="1" i="0" u="none" strike="noStrike" kern="1200" cap="none" spc="-36" baseline="0">
                <a:solidFill>
                  <a:srgbClr val="0082FF"/>
                </a:solidFill>
                <a:uFillTx/>
                <a:latin typeface="Arial"/>
                <a:cs typeface="Arial"/>
              </a:rPr>
              <a:t> </a:t>
            </a:r>
            <a:r>
              <a:rPr lang="it-IT" sz="1323" b="1" i="0" u="none" strike="noStrike" kern="1200" cap="none" spc="47" baseline="0">
                <a:solidFill>
                  <a:srgbClr val="0082FF"/>
                </a:solidFill>
                <a:uFillTx/>
                <a:latin typeface="Arial"/>
                <a:cs typeface="Arial"/>
              </a:rPr>
              <a:t>Tavi</a:t>
            </a:r>
            <a:endParaRPr lang="it-IT" sz="1323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B305122F-54F6-8647-BAD7-6C79EF3979FC}"/>
              </a:ext>
            </a:extLst>
          </p:cNvPr>
          <p:cNvSpPr txBox="1"/>
          <p:nvPr/>
        </p:nvSpPr>
        <p:spPr>
          <a:xfrm>
            <a:off x="1894024" y="5687924"/>
            <a:ext cx="2190436" cy="2616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7004" rIns="0" bIns="0" anchor="t" anchorCtr="0" compatLnSpc="1">
            <a:spAutoFit/>
          </a:bodyPr>
          <a:lstStyle/>
          <a:p>
            <a:pPr marL="7004" marR="0" lvl="0" indent="0" algn="l" defTabSz="914400" rtl="0" fontAlgn="auto" hangingPunct="1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654" b="1" i="0" u="none" strike="noStrike" kern="1200" cap="none" spc="66" baseline="0">
                <a:solidFill>
                  <a:srgbClr val="0082FF"/>
                </a:solidFill>
                <a:uFillTx/>
                <a:latin typeface="Arial"/>
                <a:cs typeface="Arial"/>
                <a:hlinkClick r:id="rId10"/>
              </a:rPr>
              <a:t>rise.sp@uniroma3.it</a:t>
            </a:r>
            <a:endParaRPr lang="it-IT" sz="1654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369</Words>
  <Application>Microsoft Macintosh PowerPoint</Application>
  <PresentationFormat>Widescreen</PresentationFormat>
  <Paragraphs>107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StarSymbol</vt:lpstr>
      <vt:lpstr>Tahoma</vt:lpstr>
      <vt:lpstr>Times New Roman</vt:lpstr>
      <vt:lpstr>Predefinito</vt:lpstr>
      <vt:lpstr>Dipartimento di Scienze Politiche Università Roma Tre</vt:lpstr>
      <vt:lpstr> </vt:lpstr>
      <vt:lpstr>Percorsi LM 52</vt:lpstr>
      <vt:lpstr>Doppio titolo Università di Belgrano</vt:lpstr>
      <vt:lpstr>Carriere, settori di impiego, opportunità</vt:lpstr>
      <vt:lpstr>Presentazione standard di PowerPoint</vt:lpstr>
      <vt:lpstr>CONTATTI Segreteria CULM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Dipartimento di Scienze Politiche Università Roma Tre</dc:title>
  <dc:creator>Mac</dc:creator>
  <cp:lastModifiedBy>Microsoft Office User</cp:lastModifiedBy>
  <cp:revision>36</cp:revision>
  <dcterms:created xsi:type="dcterms:W3CDTF">2023-05-18T09:05:12Z</dcterms:created>
  <dcterms:modified xsi:type="dcterms:W3CDTF">2024-06-27T14:11:44Z</dcterms:modified>
</cp:coreProperties>
</file>