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8" r:id="rId3"/>
    <p:sldId id="257" r:id="rId4"/>
    <p:sldId id="258" r:id="rId5"/>
    <p:sldId id="259" r:id="rId6"/>
    <p:sldId id="260" r:id="rId7"/>
    <p:sldId id="262" r:id="rId8"/>
    <p:sldId id="261" r:id="rId9"/>
    <p:sldId id="263" r:id="rId10"/>
    <p:sldId id="264" r:id="rId11"/>
    <p:sldId id="270" r:id="rId12"/>
    <p:sldId id="265" r:id="rId13"/>
    <p:sldId id="26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69" r:id="rId27"/>
    <p:sldId id="271" r:id="rId28"/>
    <p:sldId id="272" r:id="rId29"/>
    <p:sldId id="273" r:id="rId30"/>
    <p:sldId id="274" r:id="rId31"/>
    <p:sldId id="275" r:id="rId32"/>
    <p:sldId id="276" r:id="rId33"/>
    <p:sldId id="277" r:id="rId34"/>
    <p:sldId id="291"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7" d="100"/>
          <a:sy n="77" d="100"/>
        </p:scale>
        <p:origin x="-1144"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printerSettings" Target="printerSettings/printerSettings1.bin"/><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3.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3.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3.jpe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3.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3.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3.jpe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t="50000"/>
          <a:stretch>
            <a:fillRect/>
          </a:stretch>
        </p:blipFill>
        <p:spPr>
          <a:xfrm>
            <a:off x="0" y="3429000"/>
            <a:ext cx="9144000" cy="3429000"/>
          </a:xfrm>
          <a:prstGeom prst="rect">
            <a:avLst/>
          </a:prstGeom>
        </p:spPr>
      </p:pic>
      <p:sp>
        <p:nvSpPr>
          <p:cNvPr id="2" name="Title 1"/>
          <p:cNvSpPr>
            <a:spLocks noGrp="1"/>
          </p:cNvSpPr>
          <p:nvPr>
            <p:ph type="ctrTitle"/>
          </p:nvPr>
        </p:nvSpPr>
        <p:spPr>
          <a:xfrm>
            <a:off x="779463" y="1918447"/>
            <a:ext cx="7583488" cy="1470025"/>
          </a:xfrm>
        </p:spPr>
        <p:txBody>
          <a:bodyPr anchor="b" anchorCtr="0"/>
          <a:lstStyle/>
          <a:p>
            <a:r>
              <a:rPr lang="it-IT" smtClean="0"/>
              <a:t>Click to edit Master title style</a:t>
            </a:r>
            <a:endParaRPr/>
          </a:p>
        </p:txBody>
      </p:sp>
      <p:sp>
        <p:nvSpPr>
          <p:cNvPr id="3" name="Subtitle 2"/>
          <p:cNvSpPr>
            <a:spLocks noGrp="1"/>
          </p:cNvSpPr>
          <p:nvPr>
            <p:ph type="subTitle" idx="1"/>
          </p:nvPr>
        </p:nvSpPr>
        <p:spPr>
          <a:xfrm>
            <a:off x="779463" y="3478306"/>
            <a:ext cx="7583487" cy="1752600"/>
          </a:xfrm>
        </p:spPr>
        <p:txBody>
          <a:bodyPr>
            <a:normAutofit/>
          </a:bodyPr>
          <a:lstStyle>
            <a:lvl1pPr marL="0" indent="0" algn="ctr">
              <a:spcBef>
                <a:spcPts val="600"/>
              </a:spcBef>
              <a:buNone/>
              <a:defRPr sz="1800">
                <a:solidFill>
                  <a:schemeClr val="bg2"/>
                </a:solidFill>
                <a:effectLst>
                  <a:outerShdw blurRad="63500" dir="2700000" algn="tl"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Click to edit Master subtitle style</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15/02/19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7" name="Picture 6" descr="overlay-ruleShadow.png"/>
          <p:cNvPicPr>
            <a:picLocks noChangeAspect="1"/>
          </p:cNvPicPr>
          <p:nvPr/>
        </p:nvPicPr>
        <p:blipFill>
          <a:blip r:embed="rId3"/>
          <a:stretch>
            <a:fillRect/>
          </a:stretch>
        </p:blipFill>
        <p:spPr>
          <a:xfrm>
            <a:off x="0" y="3303984"/>
            <a:ext cx="9144000" cy="12501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7" name="Picture 6"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p:txBody>
          <a:bodyPr/>
          <a:lstStyle/>
          <a:p>
            <a:r>
              <a:rPr lang="it-IT"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15/02/19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t="50000"/>
          <a:stretch>
            <a:fillRect/>
          </a:stretch>
        </p:blipFill>
        <p:spPr>
          <a:xfrm>
            <a:off x="0" y="3429000"/>
            <a:ext cx="9144000" cy="3429000"/>
          </a:xfrm>
          <a:prstGeom prst="rect">
            <a:avLst/>
          </a:prstGeom>
        </p:spPr>
      </p:pic>
      <p:sp>
        <p:nvSpPr>
          <p:cNvPr id="2" name="Title 1"/>
          <p:cNvSpPr>
            <a:spLocks noGrp="1"/>
          </p:cNvSpPr>
          <p:nvPr>
            <p:ph type="ctrTitle"/>
          </p:nvPr>
        </p:nvSpPr>
        <p:spPr>
          <a:xfrm>
            <a:off x="779463" y="789081"/>
            <a:ext cx="7583488" cy="1470025"/>
          </a:xfrm>
        </p:spPr>
        <p:txBody>
          <a:bodyPr anchor="ctr" anchorCtr="0"/>
          <a:lstStyle/>
          <a:p>
            <a:r>
              <a:rPr lang="it-IT" smtClean="0"/>
              <a:t>Click to edit Master title style</a:t>
            </a:r>
            <a:endParaRPr/>
          </a:p>
        </p:txBody>
      </p:sp>
      <p:sp>
        <p:nvSpPr>
          <p:cNvPr id="3" name="Subtitle 2"/>
          <p:cNvSpPr>
            <a:spLocks noGrp="1"/>
          </p:cNvSpPr>
          <p:nvPr>
            <p:ph type="subTitle" idx="1"/>
          </p:nvPr>
        </p:nvSpPr>
        <p:spPr>
          <a:xfrm>
            <a:off x="779463" y="4724400"/>
            <a:ext cx="7583487" cy="1385047"/>
          </a:xfrm>
        </p:spPr>
        <p:txBody>
          <a:bodyPr anchor="ctr" anchorCtr="0">
            <a:normAutofit/>
          </a:bodyPr>
          <a:lstStyle>
            <a:lvl1pPr marL="0" indent="0" algn="ctr">
              <a:spcBef>
                <a:spcPts val="300"/>
              </a:spcBef>
              <a:buNone/>
              <a:defRPr sz="1800">
                <a:solidFill>
                  <a:schemeClr val="bg2"/>
                </a:solidFill>
                <a:effectLst>
                  <a:outerShdw blurRad="63500" dir="2700000" algn="tl"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Click to edit Master subtitle style</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15/02/19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7" name="Picture 6" descr="overlay-ruleShadow.png"/>
          <p:cNvPicPr>
            <a:picLocks noChangeAspect="1"/>
          </p:cNvPicPr>
          <p:nvPr/>
        </p:nvPicPr>
        <p:blipFill>
          <a:blip r:embed="rId3"/>
          <a:stretch>
            <a:fillRect/>
          </a:stretch>
        </p:blipFill>
        <p:spPr>
          <a:xfrm>
            <a:off x="0" y="3303984"/>
            <a:ext cx="9144000" cy="125016"/>
          </a:xfrm>
          <a:prstGeom prst="rect">
            <a:avLst/>
          </a:prstGeom>
        </p:spPr>
      </p:pic>
      <p:sp>
        <p:nvSpPr>
          <p:cNvPr id="10" name="Picture Placeholder 9"/>
          <p:cNvSpPr>
            <a:spLocks noGrp="1"/>
          </p:cNvSpPr>
          <p:nvPr>
            <p:ph type="pic" sz="quarter" idx="13"/>
          </p:nvPr>
        </p:nvSpPr>
        <p:spPr>
          <a:xfrm>
            <a:off x="3677371" y="2564085"/>
            <a:ext cx="1789259" cy="1729830"/>
          </a:xfrm>
          <a:prstGeom prst="ellipse">
            <a:avLst/>
          </a:prstGeom>
          <a:noFill/>
          <a:ln w="127000">
            <a:solidFill>
              <a:schemeClr val="tx2"/>
            </a:solidFill>
          </a:ln>
          <a:effectLst>
            <a:innerShdw blurRad="101600" dist="76200" dir="13500000">
              <a:prstClr val="black">
                <a:alpha val="57000"/>
              </a:prstClr>
            </a:innerShdw>
          </a:effectLst>
        </p:spPr>
        <p:txBody>
          <a:bodyPr>
            <a:normAutofit/>
          </a:bodyPr>
          <a:lstStyle>
            <a:lvl1pPr marL="0" indent="0" algn="ctr">
              <a:buNone/>
              <a:defRPr sz="1600">
                <a:solidFill>
                  <a:schemeClr val="tx1"/>
                </a:solidFill>
              </a:defRPr>
            </a:lvl1pPr>
          </a:lstStyle>
          <a:p>
            <a:r>
              <a:rPr lang="it-IT"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4446984"/>
            <a:ext cx="9144000" cy="125016"/>
          </a:xfrm>
          <a:prstGeom prst="rect">
            <a:avLst/>
          </a:prstGeom>
        </p:spPr>
      </p:pic>
      <p:pic>
        <p:nvPicPr>
          <p:cNvPr id="7" name="Picture 6" descr="Overlay-FullBackground.jpg"/>
          <p:cNvPicPr>
            <a:picLocks noChangeAspect="1"/>
          </p:cNvPicPr>
          <p:nvPr/>
        </p:nvPicPr>
        <p:blipFill>
          <a:blip r:embed="rId3"/>
          <a:srcRect t="66667"/>
          <a:stretch>
            <a:fillRect/>
          </a:stretch>
        </p:blipFill>
        <p:spPr>
          <a:xfrm>
            <a:off x="0" y="4572000"/>
            <a:ext cx="9144000" cy="2286000"/>
          </a:xfrm>
          <a:prstGeom prst="rect">
            <a:avLst/>
          </a:prstGeom>
        </p:spPr>
      </p:pic>
      <p:sp>
        <p:nvSpPr>
          <p:cNvPr id="2" name="Title 1"/>
          <p:cNvSpPr>
            <a:spLocks noGrp="1"/>
          </p:cNvSpPr>
          <p:nvPr>
            <p:ph type="title"/>
          </p:nvPr>
        </p:nvSpPr>
        <p:spPr>
          <a:xfrm>
            <a:off x="779463" y="2971800"/>
            <a:ext cx="7583487"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smtClean="0"/>
              <a:t>Click to edit Master title style</a:t>
            </a:r>
            <a:endParaRPr/>
          </a:p>
        </p:txBody>
      </p:sp>
      <p:sp>
        <p:nvSpPr>
          <p:cNvPr id="3" name="Text Placeholder 2"/>
          <p:cNvSpPr>
            <a:spLocks noGrp="1"/>
          </p:cNvSpPr>
          <p:nvPr>
            <p:ph type="body" idx="1"/>
          </p:nvPr>
        </p:nvSpPr>
        <p:spPr>
          <a:xfrm>
            <a:off x="779463" y="4724400"/>
            <a:ext cx="7583487" cy="1398494"/>
          </a:xfrm>
        </p:spPr>
        <p:txBody>
          <a:bodyPr vert="horz" lIns="91440" tIns="45720" rIns="91440" bIns="45720" rtlCol="0">
            <a:normAutofit/>
          </a:bodyPr>
          <a:lstStyle>
            <a:lvl1pPr marL="0" indent="0" algn="ctr" defTabSz="914400" rtl="0" eaLnBrk="1" latinLnBrk="0" hangingPunct="1">
              <a:spcBef>
                <a:spcPts val="300"/>
              </a:spcBef>
              <a:buFont typeface="Calisto MT" pitchFamily="18" charset="0"/>
              <a:buNone/>
              <a:defRPr sz="1800" kern="1200">
                <a:solidFill>
                  <a:schemeClr val="bg2"/>
                </a:solidFill>
                <a:effectLst>
                  <a:outerShdw blurRad="63500" dir="2700000" algn="tl" rotWithShape="0">
                    <a:schemeClr val="tx1">
                      <a:alpha val="4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Click to edit Master text styles</a:t>
            </a:r>
          </a:p>
        </p:txBody>
      </p:sp>
      <p:sp>
        <p:nvSpPr>
          <p:cNvPr id="4" name="Date Placeholder 3"/>
          <p:cNvSpPr>
            <a:spLocks noGrp="1"/>
          </p:cNvSpPr>
          <p:nvPr>
            <p:ph type="dt" sz="half" idx="10"/>
          </p:nvPr>
        </p:nvSpPr>
        <p:spPr/>
        <p:txBody>
          <a:bodyPr/>
          <a:lstStyle/>
          <a:p>
            <a:fld id="{D85AC8A2-C63C-49A4-89E9-2E4420D2ECA8}" type="datetimeFigureOut">
              <a:rPr lang="en-US" smtClean="0"/>
              <a:t>15/02/19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11" name="Picture 10"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a:xfrm>
            <a:off x="779463" y="62753"/>
            <a:ext cx="7583488" cy="1283167"/>
          </a:xfrm>
        </p:spPr>
        <p:txBody>
          <a:bodyPr/>
          <a:lstStyle/>
          <a:p>
            <a:r>
              <a:rPr lang="it-IT" smtClean="0"/>
              <a:t>Click to edit Master title style</a:t>
            </a:r>
            <a:endParaRPr/>
          </a:p>
        </p:txBody>
      </p:sp>
      <p:sp>
        <p:nvSpPr>
          <p:cNvPr id="3" name="Content Placeholder 2"/>
          <p:cNvSpPr>
            <a:spLocks noGrp="1"/>
          </p:cNvSpPr>
          <p:nvPr>
            <p:ph sz="half" idx="1"/>
          </p:nvPr>
        </p:nvSpPr>
        <p:spPr>
          <a:xfrm>
            <a:off x="779463" y="1828800"/>
            <a:ext cx="356616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4" name="Content Placeholder 3"/>
          <p:cNvSpPr>
            <a:spLocks noGrp="1"/>
          </p:cNvSpPr>
          <p:nvPr>
            <p:ph sz="half" idx="2"/>
          </p:nvPr>
        </p:nvSpPr>
        <p:spPr>
          <a:xfrm>
            <a:off x="4796791" y="1828800"/>
            <a:ext cx="356616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5" name="Date Placeholder 4"/>
          <p:cNvSpPr>
            <a:spLocks noGrp="1"/>
          </p:cNvSpPr>
          <p:nvPr>
            <p:ph type="dt" sz="half" idx="10"/>
          </p:nvPr>
        </p:nvSpPr>
        <p:spPr/>
        <p:txBody>
          <a:bodyPr/>
          <a:lstStyle/>
          <a:p>
            <a:fld id="{D85AC8A2-C63C-49A4-89E9-2E4420D2ECA8}" type="datetimeFigureOut">
              <a:rPr lang="en-US" smtClean="0"/>
              <a:t>15/02/19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2" name="Picture 11"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13" name="Picture 12"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a:xfrm>
            <a:off x="779463" y="62753"/>
            <a:ext cx="7583488" cy="1283167"/>
          </a:xfrm>
        </p:spPr>
        <p:txBody>
          <a:bodyPr/>
          <a:lstStyle>
            <a:lvl1pPr>
              <a:defRPr/>
            </a:lvl1pPr>
          </a:lstStyle>
          <a:p>
            <a:r>
              <a:rPr lang="it-IT" smtClean="0"/>
              <a:t>Click to edit Master title style</a:t>
            </a:r>
            <a:endParaRPr/>
          </a:p>
        </p:txBody>
      </p:sp>
      <p:sp>
        <p:nvSpPr>
          <p:cNvPr id="3" name="Text Placeholder 2"/>
          <p:cNvSpPr>
            <a:spLocks noGrp="1"/>
          </p:cNvSpPr>
          <p:nvPr>
            <p:ph type="body" idx="1"/>
          </p:nvPr>
        </p:nvSpPr>
        <p:spPr>
          <a:xfrm>
            <a:off x="779463" y="1524000"/>
            <a:ext cx="3566160" cy="838200"/>
          </a:xfrm>
        </p:spPr>
        <p:txBody>
          <a:bodyPr anchor="ctr" anchorCtr="0">
            <a:noAutofit/>
          </a:bodyPr>
          <a:lstStyle>
            <a:lvl1pPr marL="0" indent="0" algn="ctr">
              <a:spcBef>
                <a:spcPct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Click to edit Master text styles</a:t>
            </a:r>
          </a:p>
        </p:txBody>
      </p:sp>
      <p:sp>
        <p:nvSpPr>
          <p:cNvPr id="4" name="Content Placeholder 3"/>
          <p:cNvSpPr>
            <a:spLocks noGrp="1"/>
          </p:cNvSpPr>
          <p:nvPr>
            <p:ph sz="half" idx="2"/>
          </p:nvPr>
        </p:nvSpPr>
        <p:spPr>
          <a:xfrm>
            <a:off x="779463" y="2393576"/>
            <a:ext cx="3566160" cy="373258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5" name="Text Placeholder 4"/>
          <p:cNvSpPr>
            <a:spLocks noGrp="1"/>
          </p:cNvSpPr>
          <p:nvPr>
            <p:ph type="body" sz="quarter" idx="3"/>
          </p:nvPr>
        </p:nvSpPr>
        <p:spPr>
          <a:xfrm>
            <a:off x="4796791" y="1524000"/>
            <a:ext cx="3566160" cy="838200"/>
          </a:xfrm>
        </p:spPr>
        <p:txBody>
          <a:bodyPr anchor="ctr" anchorCtr="0">
            <a:noAutofit/>
          </a:bodyPr>
          <a:lstStyle>
            <a:lvl1pPr marL="0" indent="0" algn="ctr">
              <a:spcBef>
                <a:spcPct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Click to edit Master text styles</a:t>
            </a:r>
          </a:p>
        </p:txBody>
      </p:sp>
      <p:sp>
        <p:nvSpPr>
          <p:cNvPr id="6" name="Content Placeholder 5"/>
          <p:cNvSpPr>
            <a:spLocks noGrp="1"/>
          </p:cNvSpPr>
          <p:nvPr>
            <p:ph sz="quarter" idx="4"/>
          </p:nvPr>
        </p:nvSpPr>
        <p:spPr>
          <a:xfrm>
            <a:off x="4796791" y="2393576"/>
            <a:ext cx="3566160" cy="373258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7" name="Date Placeholder 6"/>
          <p:cNvSpPr>
            <a:spLocks noGrp="1"/>
          </p:cNvSpPr>
          <p:nvPr>
            <p:ph type="dt" sz="half" idx="10"/>
          </p:nvPr>
        </p:nvSpPr>
        <p:spPr/>
        <p:txBody>
          <a:bodyPr/>
          <a:lstStyle/>
          <a:p>
            <a:fld id="{D85AC8A2-C63C-49A4-89E9-2E4420D2ECA8}" type="datetimeFigureOut">
              <a:rPr lang="en-US" smtClean="0"/>
              <a:t>15/02/19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1307592"/>
            <a:ext cx="9144000" cy="125016"/>
          </a:xfrm>
          <a:prstGeom prst="rect">
            <a:avLst/>
          </a:prstGeom>
        </p:spPr>
      </p:pic>
      <p:sp>
        <p:nvSpPr>
          <p:cNvPr id="2" name="Title 1"/>
          <p:cNvSpPr>
            <a:spLocks noGrp="1"/>
          </p:cNvSpPr>
          <p:nvPr>
            <p:ph type="title"/>
          </p:nvPr>
        </p:nvSpPr>
        <p:spPr/>
        <p:txBody>
          <a:bodyPr/>
          <a:lstStyle/>
          <a:p>
            <a:r>
              <a:rPr lang="it-IT" smtClean="0"/>
              <a:t>Click to edit Master title style</a:t>
            </a:r>
            <a:endParaRPr/>
          </a:p>
        </p:txBody>
      </p:sp>
      <p:sp>
        <p:nvSpPr>
          <p:cNvPr id="3" name="Date Placeholder 2"/>
          <p:cNvSpPr>
            <a:spLocks noGrp="1"/>
          </p:cNvSpPr>
          <p:nvPr>
            <p:ph type="dt" sz="half" idx="10"/>
          </p:nvPr>
        </p:nvSpPr>
        <p:spPr/>
        <p:txBody>
          <a:bodyPr/>
          <a:lstStyle/>
          <a:p>
            <a:fld id="{D85AC8A2-C63C-49A4-89E9-2E4420D2ECA8}" type="datetimeFigureOut">
              <a:rPr lang="en-US" smtClean="0"/>
              <a:t>15/02/19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C7E049-B585-4EE6-96C0-EEB30EAA14FD}" type="slidenum">
              <a:rPr lang="en-US" smtClean="0"/>
              <a:t>‹#›</a:t>
            </a:fld>
            <a:endParaRPr lang="en-US"/>
          </a:p>
        </p:txBody>
      </p:sp>
      <p:pic>
        <p:nvPicPr>
          <p:cNvPr id="10" name="Picture 9" descr="Overlay-FullBackground.jpg"/>
          <p:cNvPicPr>
            <a:picLocks noChangeAspect="1"/>
          </p:cNvPicPr>
          <p:nvPr/>
        </p:nvPicPr>
        <p:blipFill>
          <a:blip r:embed="rId3"/>
          <a:srcRect t="21046"/>
          <a:stretch>
            <a:fillRect/>
          </a:stretch>
        </p:blipFill>
        <p:spPr>
          <a:xfrm>
            <a:off x="0" y="1447800"/>
            <a:ext cx="9144000" cy="541468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Overlay-FullBackground.jpg"/>
          <p:cNvPicPr>
            <a:picLocks noChangeAspect="1"/>
          </p:cNvPicPr>
          <p:nvPr/>
        </p:nvPicPr>
        <p:blipFill>
          <a:blip r:embed="rId2"/>
          <a:stretch>
            <a:fillRect/>
          </a:stretch>
        </p:blipFill>
        <p:spPr>
          <a:xfrm>
            <a:off x="0" y="4482"/>
            <a:ext cx="9144000" cy="6858000"/>
          </a:xfrm>
          <a:prstGeom prst="rect">
            <a:avLst/>
          </a:prstGeom>
          <a:noFill/>
          <a:ln>
            <a:noFill/>
          </a:ln>
        </p:spPr>
      </p:pic>
      <p:sp>
        <p:nvSpPr>
          <p:cNvPr id="2" name="Date Placeholder 1"/>
          <p:cNvSpPr>
            <a:spLocks noGrp="1"/>
          </p:cNvSpPr>
          <p:nvPr>
            <p:ph type="dt" sz="half" idx="10"/>
          </p:nvPr>
        </p:nvSpPr>
        <p:spPr/>
        <p:txBody>
          <a:bodyPr/>
          <a:lstStyle/>
          <a:p>
            <a:fld id="{D85AC8A2-C63C-49A4-89E9-2E4420D2ECA8}" type="datetimeFigureOut">
              <a:rPr lang="en-US" smtClean="0"/>
              <a:t>15/02/19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l="50000"/>
          <a:stretch>
            <a:fillRect/>
          </a:stretch>
        </p:blipFill>
        <p:spPr>
          <a:xfrm>
            <a:off x="4572000" y="4482"/>
            <a:ext cx="4572000" cy="6858000"/>
          </a:xfrm>
          <a:prstGeom prst="rect">
            <a:avLst/>
          </a:prstGeom>
          <a:noFill/>
          <a:ln>
            <a:noFill/>
          </a:ln>
        </p:spPr>
      </p:pic>
      <p:sp>
        <p:nvSpPr>
          <p:cNvPr id="2" name="Title 1"/>
          <p:cNvSpPr>
            <a:spLocks noGrp="1"/>
          </p:cNvSpPr>
          <p:nvPr>
            <p:ph type="title"/>
          </p:nvPr>
        </p:nvSpPr>
        <p:spPr>
          <a:xfrm>
            <a:off x="301752" y="273049"/>
            <a:ext cx="3962400" cy="1690221"/>
          </a:xfrm>
        </p:spPr>
        <p:txBody>
          <a:bodyPr vert="horz" lIns="91440" tIns="45720" rIns="91440" bIns="45720" rtlCol="0" anchor="b" anchorCtr="0">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smtClean="0"/>
              <a:t>Click to edit Master title style</a:t>
            </a:r>
            <a:endParaRPr/>
          </a:p>
        </p:txBody>
      </p:sp>
      <p:sp>
        <p:nvSpPr>
          <p:cNvPr id="3" name="Content Placeholder 2"/>
          <p:cNvSpPr>
            <a:spLocks noGrp="1"/>
          </p:cNvSpPr>
          <p:nvPr>
            <p:ph idx="1"/>
          </p:nvPr>
        </p:nvSpPr>
        <p:spPr>
          <a:xfrm>
            <a:off x="4866401" y="273050"/>
            <a:ext cx="3959352" cy="5853113"/>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4" name="Text Placeholder 3"/>
          <p:cNvSpPr>
            <a:spLocks noGrp="1"/>
          </p:cNvSpPr>
          <p:nvPr>
            <p:ph type="body" sz="half" idx="2"/>
          </p:nvPr>
        </p:nvSpPr>
        <p:spPr>
          <a:xfrm>
            <a:off x="301752" y="1975104"/>
            <a:ext cx="3962400" cy="3200401"/>
          </a:xfrm>
          <a:effectLst>
            <a:outerShdw blurRad="50800" dist="38100" dir="2700000" algn="tl" rotWithShape="0">
              <a:prstClr val="black">
                <a:alpha val="40000"/>
              </a:prstClr>
            </a:outerShdw>
          </a:effectLst>
        </p:spPr>
        <p:txBody>
          <a:bodyPr vert="horz" lIns="91440" tIns="45720" rIns="91440" bIns="45720" rtlCol="0" anchor="t" anchorCtr="0">
            <a:normAutofit/>
          </a:bodyPr>
          <a:lstStyle>
            <a:lvl1pPr marL="0" indent="0" algn="ctr" defTabSz="914400" rtl="0" eaLnBrk="1" latinLnBrk="0" hangingPunct="1">
              <a:lnSpc>
                <a:spcPct val="110000"/>
              </a:lnSpc>
              <a:spcBef>
                <a:spcPts val="600"/>
              </a:spcBef>
              <a:buNone/>
              <a:defRPr sz="1800" kern="1200">
                <a:solidFill>
                  <a:schemeClr val="tx1"/>
                </a:solidFill>
                <a:effectLst>
                  <a:outerShdw blurRad="38100" dist="12700" dir="2700000" algn="tl" rotWithShape="0">
                    <a:prstClr val="black">
                      <a:alpha val="6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Click to edit Master text styles</a:t>
            </a:r>
          </a:p>
        </p:txBody>
      </p:sp>
      <p:sp>
        <p:nvSpPr>
          <p:cNvPr id="5" name="Date Placeholder 4"/>
          <p:cNvSpPr>
            <a:spLocks noGrp="1"/>
          </p:cNvSpPr>
          <p:nvPr>
            <p:ph type="dt" sz="half" idx="10"/>
          </p:nvPr>
        </p:nvSpPr>
        <p:spPr>
          <a:xfrm>
            <a:off x="2667000" y="6356350"/>
            <a:ext cx="1622612"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15/02/19</a:t>
            </a:fld>
            <a:endParaRPr lang="en-US"/>
          </a:p>
        </p:txBody>
      </p:sp>
      <p:sp>
        <p:nvSpPr>
          <p:cNvPr id="6" name="Footer Placeholder 5"/>
          <p:cNvSpPr>
            <a:spLocks noGrp="1"/>
          </p:cNvSpPr>
          <p:nvPr>
            <p:ph type="ftr" sz="quarter" idx="11"/>
          </p:nvPr>
        </p:nvSpPr>
        <p:spPr>
          <a:xfrm>
            <a:off x="242047" y="6356350"/>
            <a:ext cx="1891553" cy="365125"/>
          </a:xfrm>
          <a:effectLst>
            <a:outerShdw blurRad="50800" dist="38100" dir="2700000" algn="tl" rotWithShape="0">
              <a:prstClr val="black">
                <a:alpha val="40000"/>
              </a:prstClr>
            </a:outerShdw>
          </a:effectLst>
        </p:spPr>
        <p:txBody>
          <a:bodyPr vert="horz" lIns="91440" tIns="45720" rIns="91440" bIns="45720" rtlCol="0" anchor="ctr"/>
          <a:lstStyle>
            <a:lvl1pPr marL="0" algn="l"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92808" y="5748338"/>
            <a:ext cx="762000" cy="576262"/>
          </a:xfrm>
        </p:spPr>
        <p:txBody>
          <a:bodyPr vert="horz" lIns="91440" tIns="45720" rIns="91440" bIns="45720" rtlCol="0" anchor="ctr">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fld id="{74C7E049-B585-4EE6-96C0-EEB30EAA14FD}" type="slidenum">
              <a:rPr lang="en-US" smtClean="0"/>
              <a:t>‹#›</a:t>
            </a:fld>
            <a:endParaRPr lang="en-US"/>
          </a:p>
        </p:txBody>
      </p:sp>
      <p:pic>
        <p:nvPicPr>
          <p:cNvPr id="10" name="Picture 9" descr="overlay-ruleShadow.png"/>
          <p:cNvPicPr>
            <a:picLocks noChangeAspect="1"/>
          </p:cNvPicPr>
          <p:nvPr/>
        </p:nvPicPr>
        <p:blipFill>
          <a:blip r:embed="rId3"/>
          <a:srcRect r="25031"/>
          <a:stretch>
            <a:fillRect/>
          </a:stretch>
        </p:blipFill>
        <p:spPr>
          <a:xfrm rot="16200000">
            <a:off x="1086391" y="3365075"/>
            <a:ext cx="6855164" cy="12501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l="50000"/>
          <a:stretch>
            <a:fillRect/>
          </a:stretch>
        </p:blipFill>
        <p:spPr>
          <a:xfrm>
            <a:off x="4572000" y="4482"/>
            <a:ext cx="4572000" cy="6858000"/>
          </a:xfrm>
          <a:prstGeom prst="rect">
            <a:avLst/>
          </a:prstGeom>
          <a:noFill/>
          <a:ln>
            <a:noFill/>
          </a:ln>
        </p:spPr>
      </p:pic>
      <p:pic>
        <p:nvPicPr>
          <p:cNvPr id="9" name="Picture 8" descr="overlay-ruleShadow.png"/>
          <p:cNvPicPr>
            <a:picLocks noChangeAspect="1"/>
          </p:cNvPicPr>
          <p:nvPr/>
        </p:nvPicPr>
        <p:blipFill>
          <a:blip r:embed="rId3"/>
          <a:srcRect r="25031"/>
          <a:stretch>
            <a:fillRect/>
          </a:stretch>
        </p:blipFill>
        <p:spPr>
          <a:xfrm rot="16200000">
            <a:off x="1086391" y="3365075"/>
            <a:ext cx="6855164" cy="125016"/>
          </a:xfrm>
          <a:prstGeom prst="rect">
            <a:avLst/>
          </a:prstGeom>
        </p:spPr>
      </p:pic>
      <p:sp>
        <p:nvSpPr>
          <p:cNvPr id="2" name="Title 1"/>
          <p:cNvSpPr>
            <a:spLocks noGrp="1"/>
          </p:cNvSpPr>
          <p:nvPr>
            <p:ph type="title"/>
          </p:nvPr>
        </p:nvSpPr>
        <p:spPr>
          <a:xfrm>
            <a:off x="301752" y="274320"/>
            <a:ext cx="3959352" cy="1691640"/>
          </a:xfrm>
        </p:spPr>
        <p:txBody>
          <a:bodyPr vert="horz" lIns="91440" tIns="45720" rIns="91440" bIns="45720" rtlCol="0" anchor="b" anchorCtr="0">
            <a:noAutofit/>
          </a:bodyPr>
          <a:lstStyle>
            <a:lvl1pPr marL="0" algn="ctr" defTabSz="914400" rtl="0" eaLnBrk="1" latinLnBrk="0" hangingPunct="1">
              <a:spcBef>
                <a:spcPct val="0"/>
              </a:spcBef>
              <a:buNone/>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smtClean="0"/>
              <a:t>Click to edit Master title style</a:t>
            </a:r>
            <a:endParaRPr/>
          </a:p>
        </p:txBody>
      </p:sp>
      <p:sp>
        <p:nvSpPr>
          <p:cNvPr id="3" name="Picture Placeholder 2"/>
          <p:cNvSpPr>
            <a:spLocks noGrp="1"/>
          </p:cNvSpPr>
          <p:nvPr>
            <p:ph type="pic" idx="1"/>
          </p:nvPr>
        </p:nvSpPr>
        <p:spPr>
          <a:xfrm>
            <a:off x="4864608" y="264907"/>
            <a:ext cx="3959352" cy="6328186"/>
          </a:xfrm>
          <a:solidFill>
            <a:schemeClr val="tx1">
              <a:lumMod val="50000"/>
            </a:schemeClr>
          </a:solidFill>
          <a:effectLst>
            <a:outerShdw blurRad="50800" dir="2700000" algn="tl" rotWithShape="0">
              <a:schemeClr val="tx1">
                <a:alpha val="40000"/>
              </a:schemeClr>
            </a:outerShdw>
          </a:effectLst>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Drag picture to placeholder or click icon to add</a:t>
            </a:r>
            <a:endParaRPr/>
          </a:p>
        </p:txBody>
      </p:sp>
      <p:sp>
        <p:nvSpPr>
          <p:cNvPr id="4" name="Text Placeholder 3"/>
          <p:cNvSpPr>
            <a:spLocks noGrp="1"/>
          </p:cNvSpPr>
          <p:nvPr>
            <p:ph type="body" sz="half" idx="2"/>
          </p:nvPr>
        </p:nvSpPr>
        <p:spPr>
          <a:xfrm>
            <a:off x="301752" y="1970801"/>
            <a:ext cx="3959352" cy="3200400"/>
          </a:xfrm>
          <a:effectLst>
            <a:outerShdw blurRad="50800" dist="38100" dir="2700000" algn="tl" rotWithShape="0">
              <a:prstClr val="black">
                <a:alpha val="40000"/>
              </a:prstClr>
            </a:outerShdw>
          </a:effectLst>
        </p:spPr>
        <p:txBody>
          <a:bodyPr vert="horz" lIns="91440" tIns="45720" rIns="91440" bIns="45720" rtlCol="0" anchor="t" anchorCtr="0">
            <a:normAutofit/>
          </a:bodyPr>
          <a:lstStyle>
            <a:lvl1pPr marL="0" indent="0" algn="ctr">
              <a:lnSpc>
                <a:spcPct val="110000"/>
              </a:lnSpc>
              <a:spcBef>
                <a:spcPts val="600"/>
              </a:spcBef>
              <a:buNone/>
              <a:defRPr sz="1800" kern="1200">
                <a:solidFill>
                  <a:schemeClr val="tx1"/>
                </a:solidFill>
                <a:effectLst>
                  <a:outerShdw blurRad="38100" dist="12700" dir="2700000" algn="tl" rotWithShape="0">
                    <a:prstClr val="black">
                      <a:alpha val="6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2000"/>
              </a:spcBef>
              <a:buFont typeface="Calisto MT" pitchFamily="18" charset="0"/>
              <a:buNone/>
            </a:pPr>
            <a:r>
              <a:rPr lang="it-IT" smtClean="0"/>
              <a:t>Click to edit Master text styles</a:t>
            </a:r>
          </a:p>
        </p:txBody>
      </p:sp>
      <p:sp>
        <p:nvSpPr>
          <p:cNvPr id="5" name="Date Placeholder 4"/>
          <p:cNvSpPr>
            <a:spLocks noGrp="1"/>
          </p:cNvSpPr>
          <p:nvPr>
            <p:ph type="dt" sz="half" idx="10"/>
          </p:nvPr>
        </p:nvSpPr>
        <p:spPr>
          <a:xfrm>
            <a:off x="2670048" y="6356350"/>
            <a:ext cx="1627632"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15/02/19</a:t>
            </a:fld>
            <a:endParaRPr lang="en-US"/>
          </a:p>
        </p:txBody>
      </p:sp>
      <p:sp>
        <p:nvSpPr>
          <p:cNvPr id="6" name="Footer Placeholder 5"/>
          <p:cNvSpPr>
            <a:spLocks noGrp="1"/>
          </p:cNvSpPr>
          <p:nvPr>
            <p:ph type="ftr" sz="quarter" idx="11"/>
          </p:nvPr>
        </p:nvSpPr>
        <p:spPr>
          <a:xfrm>
            <a:off x="242047" y="6356350"/>
            <a:ext cx="1892808" cy="365125"/>
          </a:xfrm>
          <a:effectLst>
            <a:outerShdw blurRad="50800" dist="38100" dir="2700000" algn="tl" rotWithShape="0">
              <a:prstClr val="black">
                <a:alpha val="40000"/>
              </a:prstClr>
            </a:outerShdw>
          </a:effectLst>
        </p:spPr>
        <p:txBody>
          <a:bodyPr vert="horz" lIns="91440" tIns="45720" rIns="91440" bIns="45720" rtlCol="0" anchor="ctr"/>
          <a:lstStyle>
            <a:lvl1pPr marL="0" algn="l"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92808" y="5738129"/>
            <a:ext cx="758952" cy="576072"/>
          </a:xfrm>
        </p:spPr>
        <p:txBody>
          <a:bodyPr vert="horz" lIns="91440" tIns="45720" rIns="91440" bIns="45720" rtlCol="0" anchor="ctr">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fld id="{74C7E049-B585-4EE6-96C0-EEB30EAA14F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tretch>
            <a:fillRect/>
          </a:stretch>
        </p:blipFill>
        <p:spPr>
          <a:xfrm>
            <a:off x="0" y="4482"/>
            <a:ext cx="9144000" cy="6858000"/>
          </a:xfrm>
          <a:prstGeom prst="rect">
            <a:avLst/>
          </a:prstGeom>
          <a:noFill/>
          <a:ln>
            <a:noFill/>
          </a:ln>
        </p:spPr>
      </p:pic>
      <p:sp>
        <p:nvSpPr>
          <p:cNvPr id="2" name="Title 1"/>
          <p:cNvSpPr>
            <a:spLocks noGrp="1"/>
          </p:cNvSpPr>
          <p:nvPr>
            <p:ph type="title"/>
          </p:nvPr>
        </p:nvSpPr>
        <p:spPr>
          <a:xfrm>
            <a:off x="762000" y="4038600"/>
            <a:ext cx="7620000" cy="990600"/>
          </a:xfrm>
        </p:spPr>
        <p:txBody>
          <a:bodyPr vert="horz" lIns="91440" tIns="45720" rIns="91440" bIns="45720" rtlCol="0" anchor="b" anchorCtr="0">
            <a:normAutofit/>
          </a:bodyPr>
          <a:lstStyle>
            <a:lvl1pPr algn="ctr">
              <a:defRPr sz="3600" kern="1200">
                <a:solidFill>
                  <a:schemeClr val="bg2"/>
                </a:solidFill>
                <a:effectLst>
                  <a:outerShdw blurRad="63500" dir="2700000" algn="tl" rotWithShape="0">
                    <a:schemeClr val="tx1">
                      <a:alpha val="40000"/>
                    </a:schemeClr>
                  </a:outerShdw>
                </a:effectLst>
                <a:latin typeface="+mj-lt"/>
                <a:ea typeface="+mn-ea"/>
                <a:cs typeface="+mn-cs"/>
              </a:defRPr>
            </a:lvl1pPr>
          </a:lstStyle>
          <a:p>
            <a:pPr marL="0" lvl="0" indent="0" algn="l" defTabSz="914400" rtl="0" eaLnBrk="1" latinLnBrk="0" hangingPunct="1">
              <a:spcBef>
                <a:spcPts val="2000"/>
              </a:spcBef>
              <a:buFont typeface="Calisto MT" pitchFamily="18" charset="0"/>
              <a:buNone/>
            </a:pPr>
            <a:r>
              <a:rPr lang="it-IT" smtClean="0"/>
              <a:t>Click to edit Master title style</a:t>
            </a:r>
            <a:endParaRPr/>
          </a:p>
        </p:txBody>
      </p:sp>
      <p:sp>
        <p:nvSpPr>
          <p:cNvPr id="3" name="Picture Placeholder 2"/>
          <p:cNvSpPr>
            <a:spLocks noGrp="1"/>
          </p:cNvSpPr>
          <p:nvPr>
            <p:ph type="pic" idx="1"/>
          </p:nvPr>
        </p:nvSpPr>
        <p:spPr>
          <a:xfrm>
            <a:off x="342900" y="265176"/>
            <a:ext cx="8458200" cy="3697224"/>
          </a:xfrm>
          <a:solidFill>
            <a:schemeClr val="tx1">
              <a:lumMod val="50000"/>
            </a:schemeClr>
          </a:solidFill>
          <a:effectLst>
            <a:outerShdw blurRad="50800" dir="2700000" algn="tl" rotWithShape="0">
              <a:schemeClr val="tx1">
                <a:alpha val="40000"/>
              </a:schemeClr>
            </a:outerShdw>
          </a:effectLst>
        </p:spPr>
        <p:txBody>
          <a:bodyPr vert="horz" lIns="91440" tIns="45720" rIns="91440" bIns="45720" rtlCol="0">
            <a:normAutofit/>
          </a:bodyPr>
          <a:lstStyle>
            <a:lvl1pPr marL="0" indent="0" algn="ctr" defTabSz="914400" rtl="0" eaLnBrk="1" latinLnBrk="0" hangingPunct="1">
              <a:spcBef>
                <a:spcPts val="2000"/>
              </a:spcBef>
              <a:buFont typeface="Calisto MT" pitchFamily="18" charset="0"/>
              <a:buNone/>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Drag picture to placeholder or click icon to add</a:t>
            </a:r>
            <a:endParaRPr/>
          </a:p>
        </p:txBody>
      </p:sp>
      <p:sp>
        <p:nvSpPr>
          <p:cNvPr id="4" name="Text Placeholder 3"/>
          <p:cNvSpPr>
            <a:spLocks noGrp="1"/>
          </p:cNvSpPr>
          <p:nvPr>
            <p:ph type="body" sz="half" idx="2"/>
          </p:nvPr>
        </p:nvSpPr>
        <p:spPr>
          <a:xfrm>
            <a:off x="762000" y="5042647"/>
            <a:ext cx="7620000" cy="1129553"/>
          </a:xfrm>
        </p:spPr>
        <p:txBody>
          <a:bodyPr>
            <a:normAutofit/>
          </a:bodyPr>
          <a:lstStyle>
            <a:lvl1pPr marL="0" indent="0" algn="ctr">
              <a:lnSpc>
                <a:spcPct val="110000"/>
              </a:lnSpc>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Click to edit Master text styles</a:t>
            </a:r>
          </a:p>
        </p:txBody>
      </p:sp>
      <p:sp>
        <p:nvSpPr>
          <p:cNvPr id="5" name="Date Placeholder 4"/>
          <p:cNvSpPr>
            <a:spLocks noGrp="1"/>
          </p:cNvSpPr>
          <p:nvPr>
            <p:ph type="dt" sz="half" idx="10"/>
          </p:nvPr>
        </p:nvSpPr>
        <p:spPr/>
        <p:txBody>
          <a:bodyPr/>
          <a:lstStyle/>
          <a:p>
            <a:fld id="{D85AC8A2-C63C-49A4-89E9-2E4420D2ECA8}" type="datetimeFigureOut">
              <a:rPr lang="en-US" smtClean="0"/>
              <a:t>15/02/19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sp>
        <p:nvSpPr>
          <p:cNvPr id="3" name="Date Placeholder 2"/>
          <p:cNvSpPr>
            <a:spLocks noGrp="1"/>
          </p:cNvSpPr>
          <p:nvPr>
            <p:ph type="dt" sz="half" idx="10"/>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fld id="{D85AC8A2-C63C-49A4-89E9-2E4420D2ECA8}" type="datetimeFigureOut">
              <a:rPr lang="en-US" smtClean="0"/>
              <a:t>15/02/19</a:t>
            </a:fld>
            <a:endParaRPr lang="en-US"/>
          </a:p>
        </p:txBody>
      </p:sp>
      <p:sp>
        <p:nvSpPr>
          <p:cNvPr id="4" name="Footer Placeholder 3"/>
          <p:cNvSpPr>
            <a:spLocks noGrp="1"/>
          </p:cNvSpPr>
          <p:nvPr>
            <p:ph type="ftr" sz="quarter" idx="11"/>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endParaRPr lang="en-US"/>
          </a:p>
        </p:txBody>
      </p:sp>
      <p:sp>
        <p:nvSpPr>
          <p:cNvPr id="5" name="Slide Number Placeholder 4"/>
          <p:cNvSpPr>
            <a:spLocks noGrp="1"/>
          </p:cNvSpPr>
          <p:nvPr>
            <p:ph type="sldNum" sz="quarter" idx="12"/>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fld id="{74C7E049-B585-4EE6-96C0-EEB30EAA14FD}"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8" name="Picture 7"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p:txBody>
          <a:bodyPr/>
          <a:lstStyle/>
          <a:p>
            <a:r>
              <a:rPr lang="it-IT"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15/02/19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Overlay-FullBackground.jpg"/>
          <p:cNvPicPr>
            <a:picLocks noChangeAspect="1"/>
          </p:cNvPicPr>
          <p:nvPr/>
        </p:nvPicPr>
        <p:blipFill>
          <a:blip r:embed="rId2"/>
          <a:srcRect r="14719"/>
          <a:stretch>
            <a:fillRect/>
          </a:stretch>
        </p:blipFill>
        <p:spPr>
          <a:xfrm>
            <a:off x="0" y="4482"/>
            <a:ext cx="7798112" cy="6858000"/>
          </a:xfrm>
          <a:prstGeom prst="rect">
            <a:avLst/>
          </a:prstGeom>
          <a:noFill/>
          <a:ln>
            <a:noFill/>
          </a:ln>
        </p:spPr>
      </p:pic>
      <p:sp>
        <p:nvSpPr>
          <p:cNvPr id="2" name="Vertical Title 1"/>
          <p:cNvSpPr>
            <a:spLocks noGrp="1"/>
          </p:cNvSpPr>
          <p:nvPr>
            <p:ph type="title" orient="vert"/>
          </p:nvPr>
        </p:nvSpPr>
        <p:spPr>
          <a:xfrm>
            <a:off x="7848600" y="457200"/>
            <a:ext cx="1219200" cy="5668963"/>
          </a:xfrm>
        </p:spPr>
        <p:txBody>
          <a:bodyPr vert="eaVert">
            <a:normAutofit/>
          </a:bodyPr>
          <a:lstStyle/>
          <a:p>
            <a:r>
              <a:rPr lang="it-IT" smtClean="0"/>
              <a:t>Click to edit Master title style</a:t>
            </a:r>
            <a:endParaRPr/>
          </a:p>
        </p:txBody>
      </p:sp>
      <p:sp>
        <p:nvSpPr>
          <p:cNvPr id="3" name="Vertical Text Placeholder 2"/>
          <p:cNvSpPr>
            <a:spLocks noGrp="1"/>
          </p:cNvSpPr>
          <p:nvPr>
            <p:ph type="body" orient="vert" idx="1"/>
          </p:nvPr>
        </p:nvSpPr>
        <p:spPr>
          <a:xfrm>
            <a:off x="779462" y="457200"/>
            <a:ext cx="6383337" cy="5668963"/>
          </a:xfrm>
        </p:spPr>
        <p:txBody>
          <a:bodyPr vert="eaVert"/>
          <a:lstStyle>
            <a:lvl5pPr>
              <a:defRPr/>
            </a:lvl5p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4" name="Date Placeholder 3"/>
          <p:cNvSpPr>
            <a:spLocks noGrp="1"/>
          </p:cNvSpPr>
          <p:nvPr>
            <p:ph type="dt" sz="half" idx="10"/>
          </p:nvPr>
        </p:nvSpPr>
        <p:spPr>
          <a:xfrm>
            <a:off x="7924800" y="6356350"/>
            <a:ext cx="1066800"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15/02/19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10" name="Picture 9" descr="overlay-ruleShadow.png"/>
          <p:cNvPicPr>
            <a:picLocks noChangeAspect="1"/>
          </p:cNvPicPr>
          <p:nvPr/>
        </p:nvPicPr>
        <p:blipFill>
          <a:blip r:embed="rId3"/>
          <a:srcRect r="25031"/>
          <a:stretch>
            <a:fillRect/>
          </a:stretch>
        </p:blipFill>
        <p:spPr>
          <a:xfrm rot="5400000" flipH="1">
            <a:off x="4421262" y="3365075"/>
            <a:ext cx="6855164" cy="125016"/>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62753"/>
            <a:ext cx="7583488" cy="1283167"/>
          </a:xfrm>
          <a:prstGeom prst="rect">
            <a:avLst/>
          </a:prstGeom>
        </p:spPr>
        <p:txBody>
          <a:bodyPr vert="horz" lIns="91440" tIns="45720" rIns="91440" bIns="45720" rtlCol="0" anchor="ctr">
            <a:noAutofit/>
          </a:bodyPr>
          <a:lstStyle/>
          <a:p>
            <a:r>
              <a:rPr lang="it-IT" smtClean="0"/>
              <a:t>Click to edit Master title style</a:t>
            </a:r>
            <a:endParaRPr/>
          </a:p>
        </p:txBody>
      </p:sp>
      <p:sp>
        <p:nvSpPr>
          <p:cNvPr id="3" name="Text Placeholder 2"/>
          <p:cNvSpPr>
            <a:spLocks noGrp="1"/>
          </p:cNvSpPr>
          <p:nvPr>
            <p:ph type="body" idx="1"/>
          </p:nvPr>
        </p:nvSpPr>
        <p:spPr>
          <a:xfrm>
            <a:off x="779463" y="1828800"/>
            <a:ext cx="7583488" cy="4297363"/>
          </a:xfrm>
          <a:prstGeom prst="rect">
            <a:avLst/>
          </a:prstGeom>
        </p:spPr>
        <p:txBody>
          <a:bodyPr vert="horz" lIns="91440" tIns="45720" rIns="91440" bIns="45720" rtlCol="0">
            <a:normAutofit/>
          </a:body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endParaRPr dirty="0"/>
          </a:p>
        </p:txBody>
      </p:sp>
      <p:sp>
        <p:nvSpPr>
          <p:cNvPr id="4" name="Date Placeholder 3"/>
          <p:cNvSpPr>
            <a:spLocks noGrp="1"/>
          </p:cNvSpPr>
          <p:nvPr>
            <p:ph type="dt" sz="half" idx="2"/>
          </p:nvPr>
        </p:nvSpPr>
        <p:spPr>
          <a:xfrm>
            <a:off x="6732494" y="6356350"/>
            <a:ext cx="2133600" cy="365125"/>
          </a:xfrm>
          <a:prstGeom prst="rect">
            <a:avLst/>
          </a:prstGeom>
        </p:spPr>
        <p:txBody>
          <a:bodyPr vert="horz" lIns="91440" tIns="45720" rIns="91440" bIns="45720" rtlCol="0" anchor="ctr"/>
          <a:lstStyle>
            <a:lvl1pPr algn="r">
              <a:defRPr sz="1200">
                <a:solidFill>
                  <a:schemeClr val="bg2"/>
                </a:solidFill>
                <a:effectLst>
                  <a:outerShdw blurRad="63500" dir="2700000" algn="tl" rotWithShape="0">
                    <a:schemeClr val="tx1">
                      <a:alpha val="40000"/>
                    </a:schemeClr>
                  </a:outerShdw>
                </a:effectLst>
              </a:defRPr>
            </a:lvl1pPr>
          </a:lstStyle>
          <a:p>
            <a:fld id="{D85AC8A2-C63C-49A4-89E9-2E4420D2ECA8}" type="datetimeFigureOut">
              <a:rPr lang="en-US" smtClean="0"/>
              <a:t>15/02/19</a:t>
            </a:fld>
            <a:endParaRPr lang="en-US"/>
          </a:p>
        </p:txBody>
      </p:sp>
      <p:sp>
        <p:nvSpPr>
          <p:cNvPr id="5" name="Footer Placeholder 4"/>
          <p:cNvSpPr>
            <a:spLocks noGrp="1"/>
          </p:cNvSpPr>
          <p:nvPr>
            <p:ph type="ftr" sz="quarter" idx="3"/>
          </p:nvPr>
        </p:nvSpPr>
        <p:spPr>
          <a:xfrm>
            <a:off x="242047" y="6356350"/>
            <a:ext cx="2895600" cy="365125"/>
          </a:xfrm>
          <a:prstGeom prst="rect">
            <a:avLst/>
          </a:prstGeom>
        </p:spPr>
        <p:txBody>
          <a:bodyPr vert="horz" lIns="91440" tIns="45720" rIns="91440" bIns="45720" rtlCol="0" anchor="ctr"/>
          <a:lstStyle>
            <a:lvl1pPr algn="l">
              <a:defRPr sz="1200">
                <a:solidFill>
                  <a:schemeClr val="bg2"/>
                </a:solidFill>
                <a:effectLst>
                  <a:outerShdw blurRad="63500" dir="2700000" algn="tl" rotWithShape="0">
                    <a:schemeClr val="tx1">
                      <a:alpha val="40000"/>
                    </a:schemeClr>
                  </a:outerShdw>
                </a:effectLst>
              </a:defRPr>
            </a:lvl1pPr>
          </a:lstStyle>
          <a:p>
            <a:endParaRPr lang="en-US"/>
          </a:p>
        </p:txBody>
      </p:sp>
      <p:sp>
        <p:nvSpPr>
          <p:cNvPr id="6" name="Slide Number Placeholder 5"/>
          <p:cNvSpPr>
            <a:spLocks noGrp="1"/>
          </p:cNvSpPr>
          <p:nvPr>
            <p:ph type="sldNum" sz="quarter" idx="4"/>
          </p:nvPr>
        </p:nvSpPr>
        <p:spPr>
          <a:xfrm>
            <a:off x="4267200" y="6356350"/>
            <a:ext cx="609600" cy="365125"/>
          </a:xfrm>
          <a:prstGeom prst="rect">
            <a:avLst/>
          </a:prstGeom>
        </p:spPr>
        <p:txBody>
          <a:bodyPr vert="horz" lIns="91440" tIns="45720" rIns="91440" bIns="45720" rtlCol="0" anchor="ctr"/>
          <a:lstStyle>
            <a:lvl1pPr algn="ctr">
              <a:defRPr sz="1200">
                <a:solidFill>
                  <a:schemeClr val="bg2"/>
                </a:solidFill>
                <a:effectLst>
                  <a:outerShdw blurRad="63500" dir="2700000" algn="tl" rotWithShape="0">
                    <a:schemeClr val="tx1">
                      <a:alpha val="40000"/>
                    </a:schemeClr>
                  </a:outerShdw>
                </a:effectLst>
              </a:defRPr>
            </a:lvl1pPr>
          </a:lstStyle>
          <a:p>
            <a:fld id="{74C7E049-B585-4EE6-96C0-EEB30EAA14FD}"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defTabSz="914400" rtl="0" eaLnBrk="1" latinLnBrk="0" hangingPunct="1">
        <a:spcBef>
          <a:spcPct val="0"/>
        </a:spcBef>
        <a:buNone/>
        <a:defRPr sz="48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p:titleStyle>
    <p:bodyStyle>
      <a:lvl1pPr marL="282575" indent="-282575" algn="l" defTabSz="914400" rtl="0" eaLnBrk="1" latinLnBrk="0" hangingPunct="1">
        <a:spcBef>
          <a:spcPts val="2000"/>
        </a:spcBef>
        <a:buFont typeface="Calisto MT" pitchFamily="18" charset="0"/>
        <a:buChar char="•"/>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577850" indent="-295275" algn="l" defTabSz="914400" rtl="0" eaLnBrk="1" latinLnBrk="0" hangingPunct="1">
        <a:spcBef>
          <a:spcPts val="600"/>
        </a:spcBef>
        <a:buClr>
          <a:schemeClr val="bg2">
            <a:lumMod val="60000"/>
            <a:lumOff val="40000"/>
          </a:schemeClr>
        </a:buClr>
        <a:buFont typeface="Calisto MT" pitchFamily="18" charset="0"/>
        <a:buChar char="•"/>
        <a:defRPr sz="2200" kern="1200">
          <a:solidFill>
            <a:schemeClr val="bg2"/>
          </a:solidFill>
          <a:effectLst>
            <a:outerShdw blurRad="63500" dir="2700000" algn="tl" rotWithShape="0">
              <a:schemeClr val="tx1">
                <a:alpha val="40000"/>
              </a:schemeClr>
            </a:outerShdw>
          </a:effectLst>
          <a:latin typeface="+mn-lt"/>
          <a:ea typeface="+mn-ea"/>
          <a:cs typeface="+mn-cs"/>
        </a:defRPr>
      </a:lvl2pPr>
      <a:lvl3pPr marL="860425" indent="-282575" algn="l" defTabSz="914400" rtl="0" eaLnBrk="1" latinLnBrk="0" hangingPunct="1">
        <a:spcBef>
          <a:spcPts val="600"/>
        </a:spcBef>
        <a:buFont typeface="Calisto MT" pitchFamily="18" charset="0"/>
        <a:buChar char="•"/>
        <a:defRPr sz="2000" kern="1200">
          <a:solidFill>
            <a:schemeClr val="bg2"/>
          </a:solidFill>
          <a:effectLst>
            <a:outerShdw blurRad="63500" dir="2700000" algn="tl" rotWithShape="0">
              <a:schemeClr val="tx1">
                <a:alpha val="40000"/>
              </a:schemeClr>
            </a:outerShdw>
          </a:effectLst>
          <a:latin typeface="+mn-lt"/>
          <a:ea typeface="+mn-ea"/>
          <a:cs typeface="+mn-cs"/>
        </a:defRPr>
      </a:lvl3pPr>
      <a:lvl4pPr marL="1143000" indent="-2825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4pPr>
      <a:lvl5pPr marL="142557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5pPr>
      <a:lvl6pPr marL="1711325"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6pPr>
      <a:lvl7pPr marL="2000250" indent="-280988" algn="l" defTabSz="914400" rtl="0" eaLnBrk="1" latinLnBrk="0" hangingPunct="1">
        <a:spcBef>
          <a:spcPct val="20000"/>
        </a:spcBef>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7pPr>
      <a:lvl8pPr marL="2290763"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8pPr>
      <a:lvl9pPr marL="2571750" indent="-280988" algn="l" defTabSz="914400" rtl="0" eaLnBrk="1" latinLnBrk="0" hangingPunct="1">
        <a:spcBef>
          <a:spcPct val="20000"/>
        </a:spcBef>
        <a:buFont typeface="Arial" pitchFamily="34" charset="0"/>
        <a:buChar char="•"/>
        <a:defRPr lang="en-US" sz="1800" kern="1200" dirty="0">
          <a:solidFill>
            <a:schemeClr val="bg2"/>
          </a:solidFill>
          <a:effectLst>
            <a:outerShdw blurRad="63500" dir="2700000" algn="tl" rotWithShape="0">
              <a:schemeClr val="tx1">
                <a:alpha val="40000"/>
              </a:scheme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jpg"/><Relationship Id="rId3"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arrefoursicilia.it/Attual_2013/giu-dic/gu-28_erasmus+.htm"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9624" y="132915"/>
            <a:ext cx="8298631" cy="3255558"/>
          </a:xfrm>
        </p:spPr>
        <p:txBody>
          <a:bodyPr/>
          <a:lstStyle/>
          <a:p>
            <a:r>
              <a:rPr lang="it-IT" sz="2400" dirty="0">
                <a:effectLst/>
              </a:rPr>
              <a:t/>
            </a:r>
            <a:br>
              <a:rPr lang="it-IT" sz="2400" dirty="0">
                <a:effectLst/>
              </a:rPr>
            </a:br>
            <a:r>
              <a:rPr lang="it-IT" sz="2400" b="1" dirty="0" err="1">
                <a:effectLst/>
              </a:rPr>
              <a:t>Theories</a:t>
            </a:r>
            <a:r>
              <a:rPr lang="it-IT" sz="2400" b="1" dirty="0">
                <a:effectLst/>
              </a:rPr>
              <a:t> and </a:t>
            </a:r>
            <a:r>
              <a:rPr lang="it-IT" sz="2400" b="1" dirty="0" err="1">
                <a:effectLst/>
              </a:rPr>
              <a:t>History</a:t>
            </a:r>
            <a:r>
              <a:rPr lang="it-IT" sz="2400" b="1" dirty="0">
                <a:effectLst/>
              </a:rPr>
              <a:t> </a:t>
            </a:r>
            <a:r>
              <a:rPr lang="it-IT" sz="2400" dirty="0">
                <a:effectLst/>
              </a:rPr>
              <a:t/>
            </a:r>
            <a:br>
              <a:rPr lang="it-IT" sz="2400" dirty="0">
                <a:effectLst/>
              </a:rPr>
            </a:br>
            <a:r>
              <a:rPr lang="it-IT" sz="2400" b="1" dirty="0">
                <a:effectLst/>
              </a:rPr>
              <a:t>of </a:t>
            </a:r>
            <a:r>
              <a:rPr lang="it-IT" sz="2400" b="1" dirty="0" err="1">
                <a:effectLst/>
              </a:rPr>
              <a:t>European</a:t>
            </a:r>
            <a:r>
              <a:rPr lang="it-IT" sz="2400" b="1" dirty="0">
                <a:effectLst/>
              </a:rPr>
              <a:t> </a:t>
            </a:r>
            <a:r>
              <a:rPr lang="it-IT" sz="2400" b="1" dirty="0" err="1">
                <a:effectLst/>
              </a:rPr>
              <a:t>Economic</a:t>
            </a:r>
            <a:r>
              <a:rPr lang="it-IT" sz="2400" b="1" dirty="0">
                <a:effectLst/>
              </a:rPr>
              <a:t> </a:t>
            </a:r>
            <a:r>
              <a:rPr lang="it-IT" sz="2400" b="1" dirty="0" smtClean="0">
                <a:effectLst/>
              </a:rPr>
              <a:t>Governance</a:t>
            </a:r>
            <a:r>
              <a:rPr lang="it-IT" sz="2400" dirty="0">
                <a:effectLst/>
              </a:rPr>
              <a:t/>
            </a:r>
            <a:br>
              <a:rPr lang="it-IT" sz="2400" dirty="0">
                <a:effectLst/>
              </a:rPr>
            </a:br>
            <a:r>
              <a:rPr lang="it-IT" sz="2400" dirty="0" smtClean="0">
                <a:effectLst/>
              </a:rPr>
              <a:t/>
            </a:r>
            <a:br>
              <a:rPr lang="it-IT" sz="2400" dirty="0" smtClean="0">
                <a:effectLst/>
              </a:rPr>
            </a:br>
            <a:r>
              <a:rPr lang="it-IT" sz="1600" b="1" i="1" dirty="0" smtClean="0">
                <a:effectLst/>
              </a:rPr>
              <a:t>Prof</a:t>
            </a:r>
            <a:r>
              <a:rPr lang="it-IT" sz="1600" b="1" i="1" dirty="0">
                <a:effectLst/>
              </a:rPr>
              <a:t>. Fabio </a:t>
            </a:r>
            <a:r>
              <a:rPr lang="it-IT" sz="1600" b="1" i="1" dirty="0" smtClean="0">
                <a:effectLst/>
              </a:rPr>
              <a:t>Masini</a:t>
            </a:r>
            <a:endParaRPr lang="it-IT" sz="1600" dirty="0">
              <a:effectLst/>
            </a:endParaRPr>
          </a:p>
        </p:txBody>
      </p:sp>
      <p:sp>
        <p:nvSpPr>
          <p:cNvPr id="3" name="Subtitle 2"/>
          <p:cNvSpPr>
            <a:spLocks noGrp="1"/>
          </p:cNvSpPr>
          <p:nvPr>
            <p:ph type="subTitle" idx="1"/>
          </p:nvPr>
        </p:nvSpPr>
        <p:spPr>
          <a:xfrm>
            <a:off x="236261" y="3478305"/>
            <a:ext cx="8712086" cy="3086899"/>
          </a:xfrm>
        </p:spPr>
        <p:txBody>
          <a:bodyPr>
            <a:normAutofit fontScale="92500" lnSpcReduction="10000"/>
          </a:bodyPr>
          <a:lstStyle/>
          <a:p>
            <a:r>
              <a:rPr lang="it-IT" sz="2900" b="1" dirty="0">
                <a:effectLst/>
              </a:rPr>
              <a:t>Seminario</a:t>
            </a:r>
            <a:r>
              <a:rPr lang="it-IT" sz="4800" dirty="0">
                <a:effectLst/>
              </a:rPr>
              <a:t/>
            </a:r>
            <a:br>
              <a:rPr lang="it-IT" sz="4800" dirty="0">
                <a:effectLst/>
              </a:rPr>
            </a:br>
            <a:r>
              <a:rPr lang="it-IT" sz="1400" b="1" dirty="0">
                <a:effectLst/>
              </a:rPr>
              <a:t> </a:t>
            </a:r>
            <a:r>
              <a:rPr lang="it-IT" sz="1400" dirty="0">
                <a:effectLst/>
              </a:rPr>
              <a:t/>
            </a:r>
            <a:br>
              <a:rPr lang="it-IT" sz="1400" dirty="0">
                <a:effectLst/>
              </a:rPr>
            </a:br>
            <a:r>
              <a:rPr lang="it-IT" sz="4800" b="1" dirty="0">
                <a:effectLst/>
              </a:rPr>
              <a:t>EU Project Management</a:t>
            </a:r>
            <a:r>
              <a:rPr lang="it-IT" dirty="0">
                <a:effectLst/>
              </a:rPr>
              <a:t/>
            </a:r>
            <a:br>
              <a:rPr lang="it-IT" dirty="0">
                <a:effectLst/>
              </a:rPr>
            </a:br>
            <a:r>
              <a:rPr lang="it-IT" dirty="0">
                <a:effectLst/>
              </a:rPr>
              <a:t>  </a:t>
            </a:r>
            <a:br>
              <a:rPr lang="it-IT" dirty="0">
                <a:effectLst/>
              </a:rPr>
            </a:br>
            <a:r>
              <a:rPr lang="it-IT" dirty="0">
                <a:effectLst/>
              </a:rPr>
              <a:t> </a:t>
            </a:r>
            <a:br>
              <a:rPr lang="it-IT" dirty="0">
                <a:effectLst/>
              </a:rPr>
            </a:br>
            <a:r>
              <a:rPr lang="it-IT" b="1" dirty="0">
                <a:effectLst/>
              </a:rPr>
              <a:t>Il ciclo di vita di un progetto e il </a:t>
            </a:r>
            <a:r>
              <a:rPr lang="it-IT" b="1" dirty="0" err="1">
                <a:effectLst/>
              </a:rPr>
              <a:t>project</a:t>
            </a:r>
            <a:r>
              <a:rPr lang="it-IT" b="1" dirty="0">
                <a:effectLst/>
              </a:rPr>
              <a:t> management</a:t>
            </a:r>
            <a:r>
              <a:rPr lang="it-IT" dirty="0">
                <a:effectLst/>
              </a:rPr>
              <a:t/>
            </a:r>
            <a:br>
              <a:rPr lang="it-IT" dirty="0">
                <a:effectLst/>
              </a:rPr>
            </a:br>
            <a:r>
              <a:rPr lang="it-IT" b="1" dirty="0">
                <a:effectLst/>
              </a:rPr>
              <a:t> </a:t>
            </a:r>
            <a:r>
              <a:rPr lang="it-IT" dirty="0">
                <a:effectLst/>
              </a:rPr>
              <a:t/>
            </a:r>
            <a:br>
              <a:rPr lang="it-IT" dirty="0">
                <a:effectLst/>
              </a:rPr>
            </a:br>
            <a:r>
              <a:rPr lang="it-IT" b="1" i="1" dirty="0">
                <a:effectLst/>
              </a:rPr>
              <a:t>Materiali di </a:t>
            </a:r>
            <a:r>
              <a:rPr lang="it-IT" b="1" i="1" dirty="0" smtClean="0">
                <a:effectLst/>
              </a:rPr>
              <a:t>riflessione</a:t>
            </a:r>
          </a:p>
          <a:p>
            <a:endParaRPr lang="it-IT" b="1" i="1" dirty="0" smtClean="0">
              <a:effectLst/>
            </a:endParaRPr>
          </a:p>
          <a:p>
            <a:r>
              <a:rPr lang="en-US" i="1" dirty="0" smtClean="0"/>
              <a:t>7  </a:t>
            </a:r>
            <a:r>
              <a:rPr lang="en-US" i="1" dirty="0" err="1" smtClean="0"/>
              <a:t>M</a:t>
            </a:r>
            <a:r>
              <a:rPr lang="en-US" i="1" dirty="0" err="1" smtClean="0"/>
              <a:t>arzo</a:t>
            </a:r>
            <a:r>
              <a:rPr lang="en-US" i="1" dirty="0" smtClean="0"/>
              <a:t> – 11 </a:t>
            </a:r>
            <a:r>
              <a:rPr lang="en-US" i="1" dirty="0" err="1"/>
              <a:t>A</a:t>
            </a:r>
            <a:r>
              <a:rPr lang="en-US" i="1" dirty="0" err="1" smtClean="0"/>
              <a:t>pril</a:t>
            </a:r>
            <a:r>
              <a:rPr lang="en-US" i="1" dirty="0" err="1" smtClean="0"/>
              <a:t>e</a:t>
            </a:r>
            <a:r>
              <a:rPr lang="en-US" i="1" dirty="0" smtClean="0"/>
              <a:t> </a:t>
            </a:r>
            <a:r>
              <a:rPr lang="en-US" i="1" dirty="0" smtClean="0"/>
              <a:t>2019</a:t>
            </a:r>
            <a:endParaRPr lang="en-US" i="1"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339624" y="333387"/>
            <a:ext cx="2857500" cy="1110615"/>
          </a:xfrm>
          <a:prstGeom prst="rect">
            <a:avLst/>
          </a:prstGeom>
        </p:spPr>
      </p:pic>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5888448" y="333387"/>
            <a:ext cx="2922822" cy="1110615"/>
          </a:xfrm>
          <a:prstGeom prst="rect">
            <a:avLst/>
          </a:prstGeom>
          <a:noFill/>
          <a:ln>
            <a:noFill/>
          </a:ln>
        </p:spPr>
      </p:pic>
    </p:spTree>
    <p:extLst>
      <p:ext uri="{BB962C8B-B14F-4D97-AF65-F5344CB8AC3E}">
        <p14:creationId xmlns:p14="http://schemas.microsoft.com/office/powerpoint/2010/main" val="3028430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Obiettivi</a:t>
            </a:r>
            <a:r>
              <a:rPr lang="en-US" dirty="0" smtClean="0"/>
              <a:t> del </a:t>
            </a:r>
            <a:r>
              <a:rPr lang="en-US" dirty="0" err="1" smtClean="0"/>
              <a:t>seminario</a:t>
            </a:r>
            <a:endParaRPr lang="en-US" dirty="0"/>
          </a:p>
        </p:txBody>
      </p:sp>
      <p:sp>
        <p:nvSpPr>
          <p:cNvPr id="3" name="Content Placeholder 2"/>
          <p:cNvSpPr>
            <a:spLocks noGrp="1"/>
          </p:cNvSpPr>
          <p:nvPr>
            <p:ph idx="1"/>
          </p:nvPr>
        </p:nvSpPr>
        <p:spPr>
          <a:xfrm>
            <a:off x="779463" y="1828800"/>
            <a:ext cx="7583488" cy="4447701"/>
          </a:xfrm>
        </p:spPr>
        <p:txBody>
          <a:bodyPr>
            <a:normAutofit/>
          </a:bodyPr>
          <a:lstStyle/>
          <a:p>
            <a:pPr marL="0" indent="0" algn="ctr">
              <a:buNone/>
            </a:pPr>
            <a:r>
              <a:rPr lang="en-US" sz="2800" dirty="0" err="1" smtClean="0"/>
              <a:t>Contraddizione</a:t>
            </a:r>
            <a:r>
              <a:rPr lang="en-US" sz="2800" dirty="0" smtClean="0"/>
              <a:t>: </a:t>
            </a:r>
            <a:r>
              <a:rPr lang="en-US" sz="2800" dirty="0" err="1"/>
              <a:t>s</a:t>
            </a:r>
            <a:r>
              <a:rPr lang="en-US" sz="2800" dirty="0" err="1" smtClean="0"/>
              <a:t>carsità</a:t>
            </a:r>
            <a:r>
              <a:rPr lang="en-US" sz="2800" dirty="0" smtClean="0"/>
              <a:t> di </a:t>
            </a:r>
            <a:r>
              <a:rPr lang="en-US" sz="2800" dirty="0" err="1" smtClean="0"/>
              <a:t>risorse</a:t>
            </a:r>
            <a:r>
              <a:rPr lang="en-US" sz="2800" dirty="0" smtClean="0"/>
              <a:t> e </a:t>
            </a:r>
            <a:r>
              <a:rPr lang="en-US" sz="2800" dirty="0" err="1" smtClean="0"/>
              <a:t>restituzione</a:t>
            </a:r>
            <a:r>
              <a:rPr lang="en-US" sz="2800" dirty="0" smtClean="0"/>
              <a:t> </a:t>
            </a:r>
            <a:r>
              <a:rPr lang="en-US" sz="2800" dirty="0" err="1" smtClean="0"/>
              <a:t>fondi</a:t>
            </a:r>
            <a:endParaRPr lang="en-US" sz="2800" dirty="0" smtClean="0"/>
          </a:p>
          <a:p>
            <a:pPr marL="0" indent="0" algn="ctr">
              <a:buNone/>
            </a:pPr>
            <a:r>
              <a:rPr lang="en-US" sz="2800" dirty="0" err="1" smtClean="0"/>
              <a:t>Bilancio</a:t>
            </a:r>
            <a:r>
              <a:rPr lang="en-US" sz="2800" dirty="0" smtClean="0"/>
              <a:t> di </a:t>
            </a:r>
            <a:r>
              <a:rPr lang="en-US" sz="2800" dirty="0" err="1" smtClean="0"/>
              <a:t>competenze</a:t>
            </a:r>
            <a:r>
              <a:rPr lang="en-US" sz="2800" dirty="0" smtClean="0"/>
              <a:t> </a:t>
            </a:r>
            <a:r>
              <a:rPr lang="en-US" sz="2800" dirty="0" err="1" smtClean="0"/>
              <a:t>negativo</a:t>
            </a:r>
            <a:endParaRPr lang="en-US" sz="2800" dirty="0" smtClean="0"/>
          </a:p>
          <a:p>
            <a:pPr marL="0" indent="0" algn="ctr">
              <a:buNone/>
            </a:pPr>
            <a:r>
              <a:rPr lang="en-US" sz="2800" dirty="0" smtClean="0"/>
              <a:t>Un </a:t>
            </a:r>
            <a:r>
              <a:rPr lang="en-US" sz="2800" dirty="0" err="1" smtClean="0"/>
              <a:t>mestiere</a:t>
            </a:r>
            <a:r>
              <a:rPr lang="en-US" sz="2800" dirty="0" smtClean="0"/>
              <a:t> (</a:t>
            </a:r>
            <a:r>
              <a:rPr lang="en-US" sz="2800" dirty="0"/>
              <a:t>a</a:t>
            </a:r>
            <a:r>
              <a:rPr lang="en-US" sz="2800" dirty="0" smtClean="0"/>
              <a:t> volte) </a:t>
            </a:r>
            <a:r>
              <a:rPr lang="en-US" sz="2800" dirty="0" err="1" smtClean="0"/>
              <a:t>remunerativo</a:t>
            </a:r>
            <a:r>
              <a:rPr lang="en-US" sz="2800" dirty="0"/>
              <a:t>,</a:t>
            </a:r>
            <a:r>
              <a:rPr lang="en-US" sz="2800" dirty="0" smtClean="0"/>
              <a:t> (</a:t>
            </a:r>
            <a:r>
              <a:rPr lang="en-US" sz="2800" dirty="0" err="1" smtClean="0"/>
              <a:t>certamente</a:t>
            </a:r>
            <a:r>
              <a:rPr lang="en-US" sz="2800" dirty="0" smtClean="0"/>
              <a:t>) </a:t>
            </a:r>
            <a:r>
              <a:rPr lang="en-US" sz="2800" dirty="0" err="1" smtClean="0"/>
              <a:t>creativo</a:t>
            </a:r>
            <a:endParaRPr lang="en-US" sz="2800" dirty="0"/>
          </a:p>
          <a:p>
            <a:pPr marL="0" indent="0" algn="ctr">
              <a:buNone/>
            </a:pPr>
            <a:r>
              <a:rPr lang="en-US" sz="2800" dirty="0" smtClean="0"/>
              <a:t>Far </a:t>
            </a:r>
            <a:r>
              <a:rPr lang="en-US" sz="2800" dirty="0" err="1" smtClean="0"/>
              <a:t>sorgere</a:t>
            </a:r>
            <a:r>
              <a:rPr lang="en-US" sz="2800" dirty="0" smtClean="0"/>
              <a:t> </a:t>
            </a:r>
            <a:r>
              <a:rPr lang="en-US" sz="2800" dirty="0" err="1" smtClean="0"/>
              <a:t>curiosità</a:t>
            </a:r>
            <a:r>
              <a:rPr lang="en-US" sz="2800" dirty="0" smtClean="0"/>
              <a:t> e </a:t>
            </a:r>
            <a:r>
              <a:rPr lang="en-US" sz="2800" dirty="0" err="1" smtClean="0"/>
              <a:t>mettersi</a:t>
            </a:r>
            <a:r>
              <a:rPr lang="en-US" sz="2800" dirty="0" smtClean="0"/>
              <a:t> </a:t>
            </a:r>
            <a:r>
              <a:rPr lang="en-US" sz="2800" dirty="0" err="1" smtClean="0"/>
              <a:t>alla</a:t>
            </a:r>
            <a:r>
              <a:rPr lang="en-US" sz="2800" dirty="0" smtClean="0"/>
              <a:t> </a:t>
            </a:r>
            <a:r>
              <a:rPr lang="en-US" sz="2800" dirty="0" err="1" smtClean="0"/>
              <a:t>prova</a:t>
            </a:r>
            <a:endParaRPr lang="en-US" sz="2800" dirty="0" smtClean="0"/>
          </a:p>
          <a:p>
            <a:pPr marL="0" indent="0" algn="ctr">
              <a:buNone/>
            </a:pPr>
            <a:r>
              <a:rPr lang="en-US" sz="2800" b="1" i="1" dirty="0" smtClean="0"/>
              <a:t>In </a:t>
            </a:r>
            <a:r>
              <a:rPr lang="en-US" sz="2800" b="1" i="1" dirty="0" err="1" smtClean="0"/>
              <a:t>bocca</a:t>
            </a:r>
            <a:r>
              <a:rPr lang="en-US" sz="2800" b="1" i="1" dirty="0" smtClean="0"/>
              <a:t> al </a:t>
            </a:r>
            <a:r>
              <a:rPr lang="en-US" sz="2800" b="1" i="1" dirty="0" err="1" smtClean="0"/>
              <a:t>lupo</a:t>
            </a:r>
            <a:r>
              <a:rPr lang="en-US" sz="2800" b="1" i="1" dirty="0" smtClean="0"/>
              <a:t>!</a:t>
            </a:r>
            <a:endParaRPr lang="en-US" sz="2800" b="1" i="1" dirty="0"/>
          </a:p>
        </p:txBody>
      </p:sp>
    </p:spTree>
    <p:extLst>
      <p:ext uri="{BB962C8B-B14F-4D97-AF65-F5344CB8AC3E}">
        <p14:creationId xmlns:p14="http://schemas.microsoft.com/office/powerpoint/2010/main" val="3830531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265828"/>
            <a:ext cx="7583488" cy="1080092"/>
          </a:xfrm>
        </p:spPr>
        <p:txBody>
          <a:bodyPr/>
          <a:lstStyle/>
          <a:p>
            <a:r>
              <a:rPr lang="it-IT" sz="3600" dirty="0">
                <a:effectLst/>
              </a:rPr>
              <a:t>La programmazione </a:t>
            </a:r>
            <a:r>
              <a:rPr lang="it-IT" sz="3600" dirty="0" smtClean="0">
                <a:effectLst/>
              </a:rPr>
              <a:t>economica</a:t>
            </a:r>
            <a:endParaRPr lang="en-US" dirty="0"/>
          </a:p>
        </p:txBody>
      </p:sp>
      <p:sp>
        <p:nvSpPr>
          <p:cNvPr id="3" name="Content Placeholder 2"/>
          <p:cNvSpPr>
            <a:spLocks noGrp="1"/>
          </p:cNvSpPr>
          <p:nvPr>
            <p:ph idx="1"/>
          </p:nvPr>
        </p:nvSpPr>
        <p:spPr/>
        <p:txBody>
          <a:bodyPr/>
          <a:lstStyle/>
          <a:p>
            <a:pPr lvl="0"/>
            <a:r>
              <a:rPr lang="it-IT" dirty="0">
                <a:effectLst/>
              </a:rPr>
              <a:t>Fallimento (o gap temporale) del mercato</a:t>
            </a:r>
          </a:p>
          <a:p>
            <a:pPr lvl="0"/>
            <a:r>
              <a:rPr lang="it-IT" dirty="0">
                <a:effectLst/>
              </a:rPr>
              <a:t>Obiettivi, fissati in sede politica</a:t>
            </a:r>
          </a:p>
          <a:p>
            <a:pPr lvl="0"/>
            <a:r>
              <a:rPr lang="it-IT" dirty="0">
                <a:effectLst/>
              </a:rPr>
              <a:t>Strumenti adeguati al raggiungimento degli obiettivi</a:t>
            </a:r>
          </a:p>
          <a:p>
            <a:pPr lvl="0"/>
            <a:r>
              <a:rPr lang="it-IT" dirty="0" err="1">
                <a:effectLst/>
              </a:rPr>
              <a:t>Roadmap</a:t>
            </a:r>
            <a:r>
              <a:rPr lang="it-IT" dirty="0">
                <a:effectLst/>
              </a:rPr>
              <a:t> (cronoprogramma, </a:t>
            </a:r>
            <a:r>
              <a:rPr lang="it-IT" dirty="0" err="1" smtClean="0">
                <a:effectLst/>
              </a:rPr>
              <a:t>Gantt</a:t>
            </a:r>
            <a:r>
              <a:rPr lang="it-IT" dirty="0">
                <a:effectLst/>
              </a:rPr>
              <a:t>) </a:t>
            </a:r>
            <a:endParaRPr lang="it-IT" dirty="0" smtClean="0">
              <a:effectLst/>
            </a:endParaRPr>
          </a:p>
          <a:p>
            <a:pPr lvl="0"/>
            <a:r>
              <a:rPr lang="it-IT" dirty="0" smtClean="0">
                <a:effectLst/>
              </a:rPr>
              <a:t>Redistribuzione </a:t>
            </a:r>
            <a:r>
              <a:rPr lang="it-IT" dirty="0">
                <a:effectLst/>
              </a:rPr>
              <a:t>e coesione</a:t>
            </a:r>
          </a:p>
          <a:p>
            <a:pPr lvl="0"/>
            <a:r>
              <a:rPr lang="it-IT" dirty="0">
                <a:effectLst/>
              </a:rPr>
              <a:t>Mercato unico, aree monetarie, shock asimmetrici e politiche redistributive</a:t>
            </a:r>
          </a:p>
          <a:p>
            <a:endParaRPr lang="en-US" dirty="0"/>
          </a:p>
        </p:txBody>
      </p:sp>
    </p:spTree>
    <p:extLst>
      <p:ext uri="{BB962C8B-B14F-4D97-AF65-F5344CB8AC3E}">
        <p14:creationId xmlns:p14="http://schemas.microsoft.com/office/powerpoint/2010/main" val="3563142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z="3600" dirty="0">
                <a:effectLst/>
              </a:rPr>
              <a:t>Modelli di programmazione </a:t>
            </a:r>
            <a:r>
              <a:rPr lang="it-IT" sz="3600" dirty="0" smtClean="0">
                <a:effectLst/>
              </a:rPr>
              <a:t>economica</a:t>
            </a:r>
            <a:endParaRPr lang="en-US" sz="3600" dirty="0"/>
          </a:p>
        </p:txBody>
      </p:sp>
      <p:sp>
        <p:nvSpPr>
          <p:cNvPr id="3" name="Content Placeholder 2"/>
          <p:cNvSpPr>
            <a:spLocks noGrp="1"/>
          </p:cNvSpPr>
          <p:nvPr>
            <p:ph idx="1"/>
          </p:nvPr>
        </p:nvSpPr>
        <p:spPr>
          <a:xfrm>
            <a:off x="1255131" y="2510600"/>
            <a:ext cx="7107820" cy="3615563"/>
          </a:xfrm>
        </p:spPr>
        <p:txBody>
          <a:bodyPr/>
          <a:lstStyle/>
          <a:p>
            <a:pPr lvl="0"/>
            <a:r>
              <a:rPr lang="it-IT" sz="3600" dirty="0">
                <a:effectLst/>
              </a:rPr>
              <a:t>Top-</a:t>
            </a:r>
            <a:r>
              <a:rPr lang="it-IT" sz="3600" dirty="0" smtClean="0">
                <a:effectLst/>
              </a:rPr>
              <a:t>down (centralismo)</a:t>
            </a:r>
            <a:endParaRPr lang="it-IT" sz="3600" dirty="0">
              <a:effectLst/>
            </a:endParaRPr>
          </a:p>
          <a:p>
            <a:pPr lvl="0"/>
            <a:r>
              <a:rPr lang="it-IT" sz="3600" dirty="0">
                <a:effectLst/>
              </a:rPr>
              <a:t>Bottom-</a:t>
            </a:r>
            <a:r>
              <a:rPr lang="it-IT" sz="3600" dirty="0" smtClean="0">
                <a:effectLst/>
              </a:rPr>
              <a:t>up (sussidiarietà)</a:t>
            </a:r>
          </a:p>
          <a:p>
            <a:pPr lvl="0"/>
            <a:endParaRPr lang="it-IT" dirty="0">
              <a:effectLst/>
            </a:endParaRPr>
          </a:p>
          <a:p>
            <a:endParaRPr lang="en-US" dirty="0"/>
          </a:p>
        </p:txBody>
      </p:sp>
    </p:spTree>
    <p:extLst>
      <p:ext uri="{BB962C8B-B14F-4D97-AF65-F5344CB8AC3E}">
        <p14:creationId xmlns:p14="http://schemas.microsoft.com/office/powerpoint/2010/main" val="2652624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smtClean="0">
                <a:effectLst/>
              </a:rPr>
              <a:t>Programmazione Top</a:t>
            </a:r>
            <a:r>
              <a:rPr lang="it-IT" dirty="0">
                <a:effectLst/>
              </a:rPr>
              <a:t>-down </a:t>
            </a:r>
            <a:endParaRPr lang="en-US" dirty="0"/>
          </a:p>
        </p:txBody>
      </p:sp>
      <p:sp>
        <p:nvSpPr>
          <p:cNvPr id="3" name="Content Placeholder 2"/>
          <p:cNvSpPr>
            <a:spLocks noGrp="1"/>
          </p:cNvSpPr>
          <p:nvPr>
            <p:ph idx="1"/>
          </p:nvPr>
        </p:nvSpPr>
        <p:spPr>
          <a:xfrm>
            <a:off x="989339" y="2377686"/>
            <a:ext cx="7373612" cy="3748477"/>
          </a:xfrm>
        </p:spPr>
        <p:txBody>
          <a:bodyPr/>
          <a:lstStyle/>
          <a:p>
            <a:pPr lvl="0"/>
            <a:r>
              <a:rPr lang="it-IT" dirty="0">
                <a:effectLst/>
              </a:rPr>
              <a:t>es. </a:t>
            </a:r>
            <a:r>
              <a:rPr lang="it-IT" i="1" dirty="0">
                <a:effectLst/>
              </a:rPr>
              <a:t>contrattazione programmata</a:t>
            </a:r>
            <a:r>
              <a:rPr lang="it-IT" dirty="0">
                <a:effectLst/>
              </a:rPr>
              <a:t> </a:t>
            </a:r>
          </a:p>
          <a:p>
            <a:pPr lvl="0"/>
            <a:r>
              <a:rPr lang="it-IT" dirty="0">
                <a:effectLst/>
              </a:rPr>
              <a:t>idea dei poli di sviluppo</a:t>
            </a:r>
          </a:p>
          <a:p>
            <a:pPr lvl="0"/>
            <a:r>
              <a:rPr lang="it-IT" dirty="0">
                <a:effectLst/>
              </a:rPr>
              <a:t>moltiplicatori fortemente localizzati</a:t>
            </a:r>
          </a:p>
          <a:p>
            <a:pPr lvl="0"/>
            <a:r>
              <a:rPr lang="en-US" dirty="0" smtClean="0">
                <a:effectLst/>
              </a:rPr>
              <a:t>d</a:t>
            </a:r>
            <a:r>
              <a:rPr lang="it-IT" dirty="0" err="1" smtClean="0">
                <a:effectLst/>
              </a:rPr>
              <a:t>otazione</a:t>
            </a:r>
            <a:r>
              <a:rPr lang="it-IT" dirty="0" smtClean="0">
                <a:effectLst/>
              </a:rPr>
              <a:t> dei fattori? desiderata comunità locali?</a:t>
            </a:r>
          </a:p>
          <a:p>
            <a:pPr lvl="0"/>
            <a:r>
              <a:rPr lang="it-IT" dirty="0" smtClean="0">
                <a:effectLst/>
              </a:rPr>
              <a:t>cattedrali </a:t>
            </a:r>
            <a:r>
              <a:rPr lang="it-IT" dirty="0">
                <a:effectLst/>
              </a:rPr>
              <a:t>nel deserto?</a:t>
            </a:r>
          </a:p>
        </p:txBody>
      </p:sp>
    </p:spTree>
    <p:extLst>
      <p:ext uri="{BB962C8B-B14F-4D97-AF65-F5344CB8AC3E}">
        <p14:creationId xmlns:p14="http://schemas.microsoft.com/office/powerpoint/2010/main" val="2331368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rPr>
              <a:t>P</a:t>
            </a:r>
            <a:r>
              <a:rPr lang="it-IT" dirty="0" err="1" smtClean="0">
                <a:effectLst/>
              </a:rPr>
              <a:t>rogrammazione</a:t>
            </a:r>
            <a:r>
              <a:rPr lang="it-IT" dirty="0" smtClean="0">
                <a:effectLst/>
              </a:rPr>
              <a:t> Bottom</a:t>
            </a:r>
            <a:r>
              <a:rPr lang="it-IT" dirty="0">
                <a:effectLst/>
              </a:rPr>
              <a:t>-up </a:t>
            </a:r>
            <a:endParaRPr lang="en-US" dirty="0"/>
          </a:p>
        </p:txBody>
      </p:sp>
      <p:sp>
        <p:nvSpPr>
          <p:cNvPr id="3" name="Content Placeholder 2"/>
          <p:cNvSpPr>
            <a:spLocks noGrp="1"/>
          </p:cNvSpPr>
          <p:nvPr>
            <p:ph idx="1"/>
          </p:nvPr>
        </p:nvSpPr>
        <p:spPr>
          <a:xfrm>
            <a:off x="779463" y="2362918"/>
            <a:ext cx="7583488" cy="3763245"/>
          </a:xfrm>
        </p:spPr>
        <p:txBody>
          <a:bodyPr/>
          <a:lstStyle/>
          <a:p>
            <a:pPr lvl="0"/>
            <a:r>
              <a:rPr lang="it-IT" dirty="0">
                <a:effectLst/>
              </a:rPr>
              <a:t>es. </a:t>
            </a:r>
            <a:r>
              <a:rPr lang="it-IT" i="1" dirty="0">
                <a:effectLst/>
              </a:rPr>
              <a:t>programmazione negoziata</a:t>
            </a:r>
          </a:p>
          <a:p>
            <a:pPr lvl="0"/>
            <a:r>
              <a:rPr lang="it-IT" dirty="0" err="1">
                <a:effectLst/>
              </a:rPr>
              <a:t>stakeholders</a:t>
            </a:r>
            <a:r>
              <a:rPr lang="it-IT" dirty="0">
                <a:effectLst/>
              </a:rPr>
              <a:t> (individuazione, gestione, criticità coerenza complessiva)   </a:t>
            </a:r>
          </a:p>
          <a:p>
            <a:pPr lvl="0"/>
            <a:r>
              <a:rPr lang="it-IT" dirty="0">
                <a:effectLst/>
              </a:rPr>
              <a:t>crescita endogena, conoscenza, </a:t>
            </a:r>
            <a:r>
              <a:rPr lang="it-IT" dirty="0" smtClean="0">
                <a:effectLst/>
              </a:rPr>
              <a:t>networks</a:t>
            </a:r>
          </a:p>
          <a:p>
            <a:pPr lvl="0"/>
            <a:r>
              <a:rPr lang="en-US" dirty="0">
                <a:effectLst/>
              </a:rPr>
              <a:t>p</a:t>
            </a:r>
            <a:r>
              <a:rPr lang="it-IT" dirty="0" err="1" smtClean="0">
                <a:effectLst/>
              </a:rPr>
              <a:t>roblemi</a:t>
            </a:r>
            <a:r>
              <a:rPr lang="it-IT" dirty="0" smtClean="0">
                <a:effectLst/>
              </a:rPr>
              <a:t> di massa critica ed economie di scala</a:t>
            </a:r>
            <a:endParaRPr lang="it-IT" dirty="0">
              <a:effectLst/>
            </a:endParaRPr>
          </a:p>
          <a:p>
            <a:endParaRPr lang="en-US" dirty="0"/>
          </a:p>
        </p:txBody>
      </p:sp>
    </p:spTree>
    <p:extLst>
      <p:ext uri="{BB962C8B-B14F-4D97-AF65-F5344CB8AC3E}">
        <p14:creationId xmlns:p14="http://schemas.microsoft.com/office/powerpoint/2010/main" val="2273567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a:effectLst/>
              </a:rPr>
              <a:t>La programmazione UE </a:t>
            </a:r>
            <a:r>
              <a:rPr lang="it-IT" dirty="0" smtClean="0">
                <a:effectLst/>
              </a:rPr>
              <a:t>(1)</a:t>
            </a:r>
            <a:endParaRPr lang="en-US" dirty="0"/>
          </a:p>
        </p:txBody>
      </p:sp>
      <p:sp>
        <p:nvSpPr>
          <p:cNvPr id="3" name="Content Placeholder 2"/>
          <p:cNvSpPr>
            <a:spLocks noGrp="1"/>
          </p:cNvSpPr>
          <p:nvPr>
            <p:ph idx="1"/>
          </p:nvPr>
        </p:nvSpPr>
        <p:spPr>
          <a:xfrm>
            <a:off x="779463" y="1964176"/>
            <a:ext cx="7583488" cy="4161987"/>
          </a:xfrm>
        </p:spPr>
        <p:txBody>
          <a:bodyPr/>
          <a:lstStyle/>
          <a:p>
            <a:r>
              <a:rPr lang="en-US" dirty="0" err="1" smtClean="0"/>
              <a:t>Libro</a:t>
            </a:r>
            <a:r>
              <a:rPr lang="en-US" dirty="0" smtClean="0"/>
              <a:t> </a:t>
            </a:r>
            <a:r>
              <a:rPr lang="en-US" dirty="0" err="1" smtClean="0"/>
              <a:t>Bianco</a:t>
            </a:r>
            <a:r>
              <a:rPr lang="en-US" dirty="0" smtClean="0"/>
              <a:t>, Jacques </a:t>
            </a:r>
            <a:r>
              <a:rPr lang="en-US" dirty="0" err="1" smtClean="0"/>
              <a:t>Delors</a:t>
            </a:r>
            <a:r>
              <a:rPr lang="en-US" dirty="0" smtClean="0"/>
              <a:t> 1993: “</a:t>
            </a:r>
            <a:r>
              <a:rPr lang="en-US" dirty="0" err="1" smtClean="0"/>
              <a:t>Crescita</a:t>
            </a:r>
            <a:r>
              <a:rPr lang="en-US" dirty="0" smtClean="0"/>
              <a:t>, </a:t>
            </a:r>
            <a:r>
              <a:rPr lang="en-US" dirty="0" err="1" smtClean="0"/>
              <a:t>competitività</a:t>
            </a:r>
            <a:r>
              <a:rPr lang="en-US" dirty="0" smtClean="0"/>
              <a:t>, </a:t>
            </a:r>
            <a:r>
              <a:rPr lang="en-US" dirty="0" err="1" smtClean="0"/>
              <a:t>occupazione</a:t>
            </a:r>
            <a:r>
              <a:rPr lang="en-US" dirty="0" smtClean="0"/>
              <a:t>” – </a:t>
            </a:r>
            <a:r>
              <a:rPr lang="en-US" dirty="0" err="1" smtClean="0"/>
              <a:t>Beni</a:t>
            </a:r>
            <a:r>
              <a:rPr lang="en-US" dirty="0" smtClean="0"/>
              <a:t> </a:t>
            </a:r>
            <a:r>
              <a:rPr lang="en-US" dirty="0" err="1" smtClean="0"/>
              <a:t>pubblici</a:t>
            </a:r>
            <a:r>
              <a:rPr lang="en-US" dirty="0" smtClean="0"/>
              <a:t> </a:t>
            </a:r>
            <a:r>
              <a:rPr lang="en-US" dirty="0" err="1" smtClean="0"/>
              <a:t>europei</a:t>
            </a:r>
            <a:endParaRPr lang="en-US" dirty="0" smtClean="0"/>
          </a:p>
          <a:p>
            <a:r>
              <a:rPr lang="en-US" dirty="0" err="1" smtClean="0"/>
              <a:t>Strategia</a:t>
            </a:r>
            <a:r>
              <a:rPr lang="en-US" dirty="0" smtClean="0"/>
              <a:t> di </a:t>
            </a:r>
            <a:r>
              <a:rPr lang="en-US" dirty="0" err="1" smtClean="0"/>
              <a:t>Lisbona</a:t>
            </a:r>
            <a:r>
              <a:rPr lang="en-US" dirty="0" smtClean="0"/>
              <a:t>, 2000</a:t>
            </a:r>
          </a:p>
          <a:p>
            <a:pPr marL="0" indent="0">
              <a:buNone/>
            </a:pPr>
            <a:r>
              <a:rPr lang="it-IT" dirty="0" smtClean="0"/>
              <a:t>	Obiettivo: fare </a:t>
            </a:r>
            <a:r>
              <a:rPr lang="it-IT" dirty="0"/>
              <a:t>dell'Unione </a:t>
            </a:r>
            <a:r>
              <a:rPr lang="it-IT" i="1" dirty="0"/>
              <a:t>la più competitiva </a:t>
            </a:r>
            <a:r>
              <a:rPr lang="it-IT" i="1" dirty="0" smtClean="0"/>
              <a:t>e</a:t>
            </a:r>
          </a:p>
          <a:p>
            <a:pPr marL="0" indent="0">
              <a:buNone/>
            </a:pPr>
            <a:r>
              <a:rPr lang="it-IT" i="1" dirty="0"/>
              <a:t>	</a:t>
            </a:r>
            <a:r>
              <a:rPr lang="it-IT" i="1" dirty="0" smtClean="0"/>
              <a:t>dinamica </a:t>
            </a:r>
            <a:r>
              <a:rPr lang="it-IT" i="1" dirty="0"/>
              <a:t>economia della conoscenza entro il </a:t>
            </a:r>
            <a:r>
              <a:rPr lang="it-IT" i="1" dirty="0" smtClean="0"/>
              <a:t>2010</a:t>
            </a:r>
          </a:p>
          <a:p>
            <a:pPr marL="0" indent="0">
              <a:buNone/>
            </a:pPr>
            <a:r>
              <a:rPr lang="en-US" dirty="0" smtClean="0"/>
              <a:t>	</a:t>
            </a:r>
            <a:r>
              <a:rPr lang="en-US" dirty="0" err="1" smtClean="0"/>
              <a:t>Strumento</a:t>
            </a:r>
            <a:r>
              <a:rPr lang="en-US" dirty="0" smtClean="0"/>
              <a:t>: Open Method of Coordination</a:t>
            </a:r>
          </a:p>
          <a:p>
            <a:r>
              <a:rPr lang="en-US" dirty="0" err="1" smtClean="0"/>
              <a:t>Rapporto</a:t>
            </a:r>
            <a:r>
              <a:rPr lang="en-US" dirty="0" smtClean="0"/>
              <a:t> Sapir, 2003</a:t>
            </a:r>
            <a:endParaRPr lang="en-US" dirty="0"/>
          </a:p>
        </p:txBody>
      </p:sp>
    </p:spTree>
    <p:extLst>
      <p:ext uri="{BB962C8B-B14F-4D97-AF65-F5344CB8AC3E}">
        <p14:creationId xmlns:p14="http://schemas.microsoft.com/office/powerpoint/2010/main" val="2223048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896" y="62753"/>
            <a:ext cx="8874516" cy="1283167"/>
          </a:xfrm>
        </p:spPr>
        <p:txBody>
          <a:bodyPr/>
          <a:lstStyle/>
          <a:p>
            <a:r>
              <a:rPr lang="it-IT" dirty="0">
                <a:effectLst/>
              </a:rPr>
              <a:t>La programmazione </a:t>
            </a:r>
            <a:r>
              <a:rPr lang="it-IT" dirty="0" smtClean="0">
                <a:effectLst/>
              </a:rPr>
              <a:t>UE (2) </a:t>
            </a:r>
            <a:r>
              <a:rPr lang="en-US" dirty="0" smtClean="0">
                <a:effectLst/>
              </a:rPr>
              <a:t>–</a:t>
            </a:r>
            <a:r>
              <a:rPr lang="it-IT" dirty="0" smtClean="0">
                <a:effectLst/>
              </a:rPr>
              <a:t> Coesione sociale</a:t>
            </a:r>
            <a:endParaRPr lang="en-US" dirty="0"/>
          </a:p>
        </p:txBody>
      </p:sp>
      <p:sp>
        <p:nvSpPr>
          <p:cNvPr id="3" name="Content Placeholder 2"/>
          <p:cNvSpPr>
            <a:spLocks noGrp="1"/>
          </p:cNvSpPr>
          <p:nvPr>
            <p:ph idx="1"/>
          </p:nvPr>
        </p:nvSpPr>
        <p:spPr/>
        <p:txBody>
          <a:bodyPr/>
          <a:lstStyle/>
          <a:p>
            <a:r>
              <a:rPr lang="it-IT" dirty="0" smtClean="0">
                <a:effectLst/>
              </a:rPr>
              <a:t>Le </a:t>
            </a:r>
            <a:r>
              <a:rPr lang="it-IT" dirty="0">
                <a:effectLst/>
              </a:rPr>
              <a:t>fasi di programmazione pluriennale </a:t>
            </a:r>
          </a:p>
          <a:p>
            <a:r>
              <a:rPr lang="it-IT" dirty="0" smtClean="0">
                <a:effectLst/>
              </a:rPr>
              <a:t>Da </a:t>
            </a:r>
            <a:r>
              <a:rPr lang="it-IT" dirty="0">
                <a:effectLst/>
              </a:rPr>
              <a:t>2007-2013 a 2014-</a:t>
            </a:r>
            <a:r>
              <a:rPr lang="it-IT" dirty="0" smtClean="0">
                <a:effectLst/>
              </a:rPr>
              <a:t>2020</a:t>
            </a:r>
            <a:r>
              <a:rPr lang="mr-IN" dirty="0" smtClean="0">
                <a:effectLst/>
              </a:rPr>
              <a:t>…</a:t>
            </a:r>
            <a:r>
              <a:rPr lang="it-IT" dirty="0" smtClean="0">
                <a:effectLst/>
              </a:rPr>
              <a:t> ed oltre (2021-2027)!</a:t>
            </a:r>
            <a:endParaRPr lang="it-IT" dirty="0">
              <a:effectLst/>
            </a:endParaRPr>
          </a:p>
          <a:p>
            <a:r>
              <a:rPr lang="it-IT" dirty="0" smtClean="0">
                <a:effectLst/>
              </a:rPr>
              <a:t>Crescente </a:t>
            </a:r>
            <a:r>
              <a:rPr lang="it-IT" dirty="0">
                <a:effectLst/>
              </a:rPr>
              <a:t>interdipendenza e scarsità di risorse richiedono:</a:t>
            </a:r>
          </a:p>
          <a:p>
            <a:pPr lvl="1"/>
            <a:r>
              <a:rPr lang="it-IT" sz="2400" dirty="0">
                <a:effectLst/>
              </a:rPr>
              <a:t>maggiore massa critica e reti di partenariato complesse</a:t>
            </a:r>
          </a:p>
          <a:p>
            <a:pPr lvl="1"/>
            <a:r>
              <a:rPr lang="it-IT" sz="2400" dirty="0">
                <a:effectLst/>
              </a:rPr>
              <a:t>macro-interventi</a:t>
            </a:r>
          </a:p>
          <a:p>
            <a:pPr lvl="1"/>
            <a:r>
              <a:rPr lang="it-IT" sz="2400" dirty="0">
                <a:effectLst/>
              </a:rPr>
              <a:t>maggiore efficacia (minore burocrazia, monitoraggio continuo)</a:t>
            </a:r>
          </a:p>
          <a:p>
            <a:endParaRPr lang="en-US" dirty="0"/>
          </a:p>
        </p:txBody>
      </p:sp>
    </p:spTree>
    <p:extLst>
      <p:ext uri="{BB962C8B-B14F-4D97-AF65-F5344CB8AC3E}">
        <p14:creationId xmlns:p14="http://schemas.microsoft.com/office/powerpoint/2010/main" val="327664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30" y="62753"/>
            <a:ext cx="8918815" cy="1283167"/>
          </a:xfrm>
        </p:spPr>
        <p:txBody>
          <a:bodyPr/>
          <a:lstStyle/>
          <a:p>
            <a:r>
              <a:rPr lang="it-IT" dirty="0">
                <a:effectLst/>
              </a:rPr>
              <a:t>La programmazione </a:t>
            </a:r>
            <a:r>
              <a:rPr lang="it-IT" dirty="0" smtClean="0">
                <a:effectLst/>
              </a:rPr>
              <a:t>europea (3) - strumenti</a:t>
            </a:r>
            <a:endParaRPr lang="en-US" dirty="0"/>
          </a:p>
        </p:txBody>
      </p:sp>
      <p:sp>
        <p:nvSpPr>
          <p:cNvPr id="3" name="Content Placeholder 2"/>
          <p:cNvSpPr>
            <a:spLocks noGrp="1"/>
          </p:cNvSpPr>
          <p:nvPr>
            <p:ph idx="1"/>
          </p:nvPr>
        </p:nvSpPr>
        <p:spPr>
          <a:xfrm>
            <a:off x="1151767" y="2717356"/>
            <a:ext cx="7211184" cy="3408807"/>
          </a:xfrm>
        </p:spPr>
        <p:txBody>
          <a:bodyPr/>
          <a:lstStyle/>
          <a:p>
            <a:pPr lvl="0"/>
            <a:r>
              <a:rPr lang="it-IT" sz="3600" dirty="0">
                <a:effectLst/>
              </a:rPr>
              <a:t>Fondi strutturali</a:t>
            </a:r>
          </a:p>
          <a:p>
            <a:pPr lvl="0"/>
            <a:r>
              <a:rPr lang="it-IT" sz="3600" dirty="0">
                <a:effectLst/>
              </a:rPr>
              <a:t>Programmi comunitari</a:t>
            </a:r>
          </a:p>
          <a:p>
            <a:endParaRPr lang="en-US" dirty="0"/>
          </a:p>
        </p:txBody>
      </p:sp>
    </p:spTree>
    <p:extLst>
      <p:ext uri="{BB962C8B-B14F-4D97-AF65-F5344CB8AC3E}">
        <p14:creationId xmlns:p14="http://schemas.microsoft.com/office/powerpoint/2010/main" val="4110880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dirty="0">
                <a:effectLst/>
              </a:rPr>
              <a:t>I fondi strutturali 2014-</a:t>
            </a:r>
            <a:r>
              <a:rPr lang="it-IT" dirty="0" smtClean="0">
                <a:effectLst/>
              </a:rPr>
              <a:t>2020</a:t>
            </a:r>
            <a:endParaRPr lang="en-US" dirty="0"/>
          </a:p>
        </p:txBody>
      </p:sp>
      <p:sp>
        <p:nvSpPr>
          <p:cNvPr id="3" name="Content Placeholder 2"/>
          <p:cNvSpPr>
            <a:spLocks noGrp="1"/>
          </p:cNvSpPr>
          <p:nvPr>
            <p:ph idx="1"/>
          </p:nvPr>
        </p:nvSpPr>
        <p:spPr>
          <a:xfrm>
            <a:off x="779463" y="1713116"/>
            <a:ext cx="7583488" cy="4976896"/>
          </a:xfrm>
        </p:spPr>
        <p:txBody>
          <a:bodyPr>
            <a:normAutofit fontScale="92500"/>
          </a:bodyPr>
          <a:lstStyle/>
          <a:p>
            <a:pPr lvl="0"/>
            <a:r>
              <a:rPr lang="it-IT" dirty="0">
                <a:effectLst/>
              </a:rPr>
              <a:t>Fondo europeo di sviluppo regionale (</a:t>
            </a:r>
            <a:r>
              <a:rPr lang="it-IT" dirty="0" err="1">
                <a:effectLst/>
              </a:rPr>
              <a:t>Fesr</a:t>
            </a:r>
            <a:r>
              <a:rPr lang="it-IT" dirty="0">
                <a:effectLst/>
              </a:rPr>
              <a:t>), </a:t>
            </a:r>
          </a:p>
          <a:p>
            <a:pPr lvl="0"/>
            <a:r>
              <a:rPr lang="it-IT" dirty="0">
                <a:effectLst/>
              </a:rPr>
              <a:t>Fondo sociale europeo (</a:t>
            </a:r>
            <a:r>
              <a:rPr lang="it-IT" dirty="0" err="1">
                <a:effectLst/>
              </a:rPr>
              <a:t>Fse</a:t>
            </a:r>
            <a:r>
              <a:rPr lang="it-IT" dirty="0">
                <a:effectLst/>
              </a:rPr>
              <a:t>), </a:t>
            </a:r>
          </a:p>
          <a:p>
            <a:pPr lvl="0"/>
            <a:r>
              <a:rPr lang="it-IT" dirty="0">
                <a:effectLst/>
              </a:rPr>
              <a:t>Fondo di coesione, </a:t>
            </a:r>
          </a:p>
          <a:p>
            <a:pPr lvl="0"/>
            <a:r>
              <a:rPr lang="it-IT" dirty="0">
                <a:effectLst/>
              </a:rPr>
              <a:t>Fondo europeo agricolo per lo sviluppo rurale (</a:t>
            </a:r>
            <a:r>
              <a:rPr lang="it-IT" dirty="0" err="1">
                <a:effectLst/>
              </a:rPr>
              <a:t>Feasr</a:t>
            </a:r>
            <a:r>
              <a:rPr lang="it-IT" dirty="0">
                <a:effectLst/>
              </a:rPr>
              <a:t>) </a:t>
            </a:r>
          </a:p>
          <a:p>
            <a:pPr lvl="0"/>
            <a:r>
              <a:rPr lang="it-IT" dirty="0">
                <a:effectLst/>
              </a:rPr>
              <a:t>Fondo europeo per gli affari marittimi e la pesca (</a:t>
            </a:r>
            <a:r>
              <a:rPr lang="it-IT" dirty="0" err="1">
                <a:effectLst/>
              </a:rPr>
              <a:t>Feamp</a:t>
            </a:r>
            <a:r>
              <a:rPr lang="it-IT" dirty="0">
                <a:effectLst/>
              </a:rPr>
              <a:t>)</a:t>
            </a:r>
          </a:p>
          <a:p>
            <a:pPr lvl="0"/>
            <a:r>
              <a:rPr lang="it-IT" dirty="0">
                <a:effectLst/>
              </a:rPr>
              <a:t>Fondo europeo di adeguamento alla globalizzazione (</a:t>
            </a:r>
            <a:r>
              <a:rPr lang="it-IT" dirty="0" err="1">
                <a:effectLst/>
              </a:rPr>
              <a:t>Feg</a:t>
            </a:r>
            <a:r>
              <a:rPr lang="it-IT" dirty="0">
                <a:effectLst/>
              </a:rPr>
              <a:t>) </a:t>
            </a:r>
            <a:endParaRPr lang="it-IT" dirty="0" smtClean="0">
              <a:effectLst/>
            </a:endParaRPr>
          </a:p>
          <a:p>
            <a:pPr lvl="0"/>
            <a:r>
              <a:rPr lang="it-IT" dirty="0">
                <a:effectLst/>
              </a:rPr>
              <a:t>Programma per il cambiamento sociale e l’innovazione;</a:t>
            </a:r>
          </a:p>
          <a:p>
            <a:pPr lvl="0"/>
            <a:r>
              <a:rPr lang="it-IT" dirty="0">
                <a:effectLst/>
              </a:rPr>
              <a:t>Fondo di solidarietà dell’Unione europea (</a:t>
            </a:r>
            <a:r>
              <a:rPr lang="it-IT" dirty="0" err="1">
                <a:effectLst/>
              </a:rPr>
              <a:t>Fsue</a:t>
            </a:r>
            <a:r>
              <a:rPr lang="it-IT" dirty="0">
                <a:effectLst/>
              </a:rPr>
              <a:t>);</a:t>
            </a:r>
          </a:p>
          <a:p>
            <a:pPr lvl="0"/>
            <a:endParaRPr lang="it-IT" dirty="0">
              <a:effectLst/>
            </a:endParaRPr>
          </a:p>
          <a:p>
            <a:endParaRPr lang="en-US" dirty="0"/>
          </a:p>
        </p:txBody>
      </p:sp>
    </p:spTree>
    <p:extLst>
      <p:ext uri="{BB962C8B-B14F-4D97-AF65-F5344CB8AC3E}">
        <p14:creationId xmlns:p14="http://schemas.microsoft.com/office/powerpoint/2010/main" val="3523067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Fondi</a:t>
            </a:r>
            <a:r>
              <a:rPr lang="en-US" dirty="0" smtClean="0"/>
              <a:t> </a:t>
            </a:r>
            <a:r>
              <a:rPr lang="en-US" dirty="0" err="1" smtClean="0"/>
              <a:t>strutturali</a:t>
            </a:r>
            <a:r>
              <a:rPr lang="en-US" dirty="0" smtClean="0"/>
              <a:t> - </a:t>
            </a:r>
            <a:r>
              <a:rPr lang="en-US" dirty="0" err="1" smtClean="0"/>
              <a:t>percorso</a:t>
            </a:r>
            <a:endParaRPr lang="en-US" dirty="0"/>
          </a:p>
        </p:txBody>
      </p:sp>
      <p:sp>
        <p:nvSpPr>
          <p:cNvPr id="3" name="Content Placeholder 2"/>
          <p:cNvSpPr>
            <a:spLocks noGrp="1"/>
          </p:cNvSpPr>
          <p:nvPr>
            <p:ph idx="1"/>
          </p:nvPr>
        </p:nvSpPr>
        <p:spPr>
          <a:xfrm>
            <a:off x="779463" y="2259540"/>
            <a:ext cx="7583488" cy="3866623"/>
          </a:xfrm>
        </p:spPr>
        <p:txBody>
          <a:bodyPr/>
          <a:lstStyle/>
          <a:p>
            <a:r>
              <a:rPr lang="en-US" dirty="0" err="1" smtClean="0"/>
              <a:t>Quadro</a:t>
            </a:r>
            <a:r>
              <a:rPr lang="en-US" dirty="0" smtClean="0"/>
              <a:t> </a:t>
            </a:r>
            <a:r>
              <a:rPr lang="en-US" dirty="0" err="1" smtClean="0"/>
              <a:t>Strategico</a:t>
            </a:r>
            <a:r>
              <a:rPr lang="en-US" dirty="0" smtClean="0"/>
              <a:t> </a:t>
            </a:r>
            <a:r>
              <a:rPr lang="en-US" dirty="0" err="1" smtClean="0"/>
              <a:t>Comune</a:t>
            </a:r>
            <a:r>
              <a:rPr lang="en-US" dirty="0" smtClean="0"/>
              <a:t> (ex QCS)</a:t>
            </a:r>
          </a:p>
          <a:p>
            <a:r>
              <a:rPr lang="en-US" dirty="0" smtClean="0"/>
              <a:t>POR </a:t>
            </a:r>
            <a:r>
              <a:rPr lang="en-US" dirty="0" err="1" smtClean="0"/>
              <a:t>ed</a:t>
            </a:r>
            <a:r>
              <a:rPr lang="en-US" dirty="0" smtClean="0"/>
              <a:t> </a:t>
            </a:r>
            <a:r>
              <a:rPr lang="en-US" dirty="0" err="1" smtClean="0"/>
              <a:t>articolazioni</a:t>
            </a:r>
            <a:r>
              <a:rPr lang="en-US" dirty="0" smtClean="0"/>
              <a:t> </a:t>
            </a:r>
            <a:r>
              <a:rPr lang="en-US" dirty="0" err="1" smtClean="0"/>
              <a:t>territoriali</a:t>
            </a:r>
            <a:r>
              <a:rPr lang="en-US" dirty="0" smtClean="0"/>
              <a:t> </a:t>
            </a:r>
          </a:p>
          <a:p>
            <a:pPr lvl="1"/>
            <a:r>
              <a:rPr lang="en-US" dirty="0" err="1" smtClean="0"/>
              <a:t>Assi</a:t>
            </a:r>
            <a:r>
              <a:rPr lang="en-US" dirty="0" smtClean="0"/>
              <a:t> (</a:t>
            </a:r>
            <a:r>
              <a:rPr lang="en-US" dirty="0" err="1" smtClean="0"/>
              <a:t>es</a:t>
            </a:r>
            <a:r>
              <a:rPr lang="en-US" dirty="0" smtClean="0"/>
              <a:t>. </a:t>
            </a:r>
            <a:r>
              <a:rPr lang="en-US" dirty="0" err="1"/>
              <a:t>i</a:t>
            </a:r>
            <a:r>
              <a:rPr lang="en-US" dirty="0" err="1" smtClean="0"/>
              <a:t>mprese</a:t>
            </a:r>
            <a:r>
              <a:rPr lang="en-US" dirty="0" smtClean="0"/>
              <a:t>) e </a:t>
            </a:r>
            <a:r>
              <a:rPr lang="en-US" dirty="0" err="1" smtClean="0"/>
              <a:t>Misure</a:t>
            </a:r>
            <a:r>
              <a:rPr lang="en-US" dirty="0" smtClean="0"/>
              <a:t> (</a:t>
            </a:r>
            <a:r>
              <a:rPr lang="en-US" dirty="0" err="1" smtClean="0"/>
              <a:t>accesso</a:t>
            </a:r>
            <a:r>
              <a:rPr lang="en-US" dirty="0" smtClean="0"/>
              <a:t> al </a:t>
            </a:r>
            <a:r>
              <a:rPr lang="en-US" dirty="0" err="1" smtClean="0"/>
              <a:t>credito</a:t>
            </a:r>
            <a:r>
              <a:rPr lang="en-US" dirty="0" smtClean="0"/>
              <a:t>)</a:t>
            </a:r>
          </a:p>
          <a:p>
            <a:endParaRPr lang="en-US" dirty="0"/>
          </a:p>
        </p:txBody>
      </p:sp>
    </p:spTree>
    <p:extLst>
      <p:ext uri="{BB962C8B-B14F-4D97-AF65-F5344CB8AC3E}">
        <p14:creationId xmlns:p14="http://schemas.microsoft.com/office/powerpoint/2010/main" val="17459272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(1)</a:t>
            </a:r>
            <a:endParaRPr lang="en-US" dirty="0"/>
          </a:p>
        </p:txBody>
      </p:sp>
      <p:sp>
        <p:nvSpPr>
          <p:cNvPr id="3" name="Content Placeholder 2"/>
          <p:cNvSpPr>
            <a:spLocks noGrp="1"/>
          </p:cNvSpPr>
          <p:nvPr>
            <p:ph idx="1"/>
          </p:nvPr>
        </p:nvSpPr>
        <p:spPr>
          <a:xfrm>
            <a:off x="251026" y="1828800"/>
            <a:ext cx="8712087" cy="4920284"/>
          </a:xfrm>
        </p:spPr>
        <p:txBody>
          <a:bodyPr>
            <a:normAutofit fontScale="85000" lnSpcReduction="20000"/>
          </a:bodyPr>
          <a:lstStyle/>
          <a:p>
            <a:r>
              <a:rPr lang="en-US" dirty="0" err="1">
                <a:effectLst/>
              </a:rPr>
              <a:t>Rappresentano</a:t>
            </a:r>
            <a:r>
              <a:rPr lang="en-US" dirty="0">
                <a:effectLst/>
              </a:rPr>
              <a:t> lo </a:t>
            </a:r>
            <a:r>
              <a:rPr lang="en-US" dirty="0" err="1">
                <a:effectLst/>
              </a:rPr>
              <a:t>strumento</a:t>
            </a:r>
            <a:r>
              <a:rPr lang="en-US" dirty="0">
                <a:effectLst/>
              </a:rPr>
              <a:t> </a:t>
            </a:r>
            <a:r>
              <a:rPr lang="en-US" dirty="0" err="1">
                <a:effectLst/>
              </a:rPr>
              <a:t>attraverso</a:t>
            </a:r>
            <a:r>
              <a:rPr lang="en-US" dirty="0">
                <a:effectLst/>
              </a:rPr>
              <a:t> </a:t>
            </a:r>
            <a:r>
              <a:rPr lang="en-US" dirty="0" err="1">
                <a:effectLst/>
              </a:rPr>
              <a:t>il</a:t>
            </a:r>
            <a:r>
              <a:rPr lang="en-US" dirty="0">
                <a:effectLst/>
              </a:rPr>
              <a:t> quale </a:t>
            </a:r>
            <a:r>
              <a:rPr lang="en-US" dirty="0" err="1">
                <a:effectLst/>
              </a:rPr>
              <a:t>vengono</a:t>
            </a:r>
            <a:r>
              <a:rPr lang="en-US" dirty="0">
                <a:effectLst/>
              </a:rPr>
              <a:t> </a:t>
            </a:r>
            <a:r>
              <a:rPr lang="en-US" dirty="0" err="1">
                <a:effectLst/>
              </a:rPr>
              <a:t>erogati</a:t>
            </a:r>
            <a:r>
              <a:rPr lang="en-US" dirty="0">
                <a:effectLst/>
              </a:rPr>
              <a:t> </a:t>
            </a:r>
            <a:r>
              <a:rPr lang="en-US" dirty="0" err="1">
                <a:effectLst/>
              </a:rPr>
              <a:t>i</a:t>
            </a:r>
            <a:r>
              <a:rPr lang="en-US" dirty="0">
                <a:effectLst/>
              </a:rPr>
              <a:t> </a:t>
            </a:r>
            <a:r>
              <a:rPr lang="en-US" dirty="0" err="1">
                <a:effectLst/>
              </a:rPr>
              <a:t>fondi</a:t>
            </a:r>
            <a:r>
              <a:rPr lang="en-US" dirty="0">
                <a:effectLst/>
              </a:rPr>
              <a:t> </a:t>
            </a:r>
            <a:r>
              <a:rPr lang="en-US" dirty="0" err="1">
                <a:effectLst/>
              </a:rPr>
              <a:t>direttamente</a:t>
            </a:r>
            <a:r>
              <a:rPr lang="en-US" dirty="0">
                <a:effectLst/>
              </a:rPr>
              <a:t> </a:t>
            </a:r>
            <a:r>
              <a:rPr lang="en-US" dirty="0" err="1">
                <a:effectLst/>
              </a:rPr>
              <a:t>gestiti</a:t>
            </a:r>
            <a:r>
              <a:rPr lang="en-US" dirty="0">
                <a:effectLst/>
              </a:rPr>
              <a:t> </a:t>
            </a:r>
            <a:r>
              <a:rPr lang="en-US" dirty="0" err="1">
                <a:effectLst/>
              </a:rPr>
              <a:t>dalla</a:t>
            </a:r>
            <a:r>
              <a:rPr lang="en-US" dirty="0">
                <a:effectLst/>
              </a:rPr>
              <a:t> </a:t>
            </a:r>
            <a:r>
              <a:rPr lang="en-US" dirty="0" err="1">
                <a:effectLst/>
              </a:rPr>
              <a:t>Commissione</a:t>
            </a:r>
            <a:r>
              <a:rPr lang="en-US" dirty="0">
                <a:effectLst/>
              </a:rPr>
              <a:t> </a:t>
            </a:r>
            <a:r>
              <a:rPr lang="en-US" dirty="0" err="1">
                <a:effectLst/>
              </a:rPr>
              <a:t>Europea</a:t>
            </a:r>
            <a:r>
              <a:rPr lang="en-US" dirty="0">
                <a:effectLst/>
              </a:rPr>
              <a:t>, </a:t>
            </a:r>
            <a:r>
              <a:rPr lang="en-US" dirty="0" err="1">
                <a:effectLst/>
              </a:rPr>
              <a:t>tramite</a:t>
            </a:r>
            <a:r>
              <a:rPr lang="en-US" dirty="0">
                <a:effectLst/>
              </a:rPr>
              <a:t> le sue </a:t>
            </a:r>
            <a:r>
              <a:rPr lang="en-US" dirty="0" err="1">
                <a:effectLst/>
              </a:rPr>
              <a:t>Direzioni</a:t>
            </a:r>
            <a:r>
              <a:rPr lang="en-US" dirty="0">
                <a:effectLst/>
              </a:rPr>
              <a:t> </a:t>
            </a:r>
            <a:r>
              <a:rPr lang="en-US" dirty="0" err="1">
                <a:effectLst/>
              </a:rPr>
              <a:t>Generali</a:t>
            </a:r>
            <a:r>
              <a:rPr lang="en-US" dirty="0">
                <a:effectLst/>
              </a:rPr>
              <a:t> o le </a:t>
            </a:r>
            <a:r>
              <a:rPr lang="en-US" dirty="0" err="1">
                <a:effectLst/>
              </a:rPr>
              <a:t>Agenzie</a:t>
            </a:r>
            <a:r>
              <a:rPr lang="en-US" dirty="0">
                <a:effectLst/>
              </a:rPr>
              <a:t> </a:t>
            </a:r>
            <a:r>
              <a:rPr lang="en-US" dirty="0" err="1">
                <a:effectLst/>
              </a:rPr>
              <a:t>esecutive</a:t>
            </a:r>
            <a:r>
              <a:rPr lang="en-US" dirty="0">
                <a:effectLst/>
              </a:rPr>
              <a:t>.</a:t>
            </a:r>
            <a:endParaRPr lang="it-IT" dirty="0">
              <a:effectLst/>
            </a:endParaRPr>
          </a:p>
          <a:p>
            <a:r>
              <a:rPr lang="en-US" dirty="0" err="1">
                <a:effectLst/>
              </a:rPr>
              <a:t>Questi</a:t>
            </a:r>
            <a:r>
              <a:rPr lang="en-US" dirty="0">
                <a:effectLst/>
              </a:rPr>
              <a:t> </a:t>
            </a:r>
            <a:r>
              <a:rPr lang="en-US" dirty="0" err="1">
                <a:effectLst/>
              </a:rPr>
              <a:t>finanziamenti</a:t>
            </a:r>
            <a:r>
              <a:rPr lang="en-US" dirty="0">
                <a:effectLst/>
              </a:rPr>
              <a:t> </a:t>
            </a:r>
            <a:r>
              <a:rPr lang="en-US" dirty="0" err="1">
                <a:effectLst/>
              </a:rPr>
              <a:t>sono</a:t>
            </a:r>
            <a:r>
              <a:rPr lang="en-US" dirty="0">
                <a:effectLst/>
              </a:rPr>
              <a:t> </a:t>
            </a:r>
            <a:r>
              <a:rPr lang="en-US" dirty="0" err="1">
                <a:effectLst/>
              </a:rPr>
              <a:t>erogati</a:t>
            </a:r>
            <a:r>
              <a:rPr lang="en-US" dirty="0">
                <a:effectLst/>
              </a:rPr>
              <a:t> al fine di </a:t>
            </a:r>
            <a:r>
              <a:rPr lang="en-US" dirty="0" err="1">
                <a:effectLst/>
              </a:rPr>
              <a:t>realizzare</a:t>
            </a:r>
            <a:r>
              <a:rPr lang="en-US" dirty="0">
                <a:effectLst/>
              </a:rPr>
              <a:t> </a:t>
            </a:r>
            <a:r>
              <a:rPr lang="en-US" dirty="0" err="1">
                <a:effectLst/>
              </a:rPr>
              <a:t>progetti</a:t>
            </a:r>
            <a:r>
              <a:rPr lang="en-US" dirty="0">
                <a:effectLst/>
              </a:rPr>
              <a:t> o </a:t>
            </a:r>
            <a:r>
              <a:rPr lang="en-US" dirty="0" err="1">
                <a:effectLst/>
              </a:rPr>
              <a:t>attività</a:t>
            </a:r>
            <a:r>
              <a:rPr lang="en-US" dirty="0">
                <a:effectLst/>
              </a:rPr>
              <a:t> </a:t>
            </a:r>
            <a:r>
              <a:rPr lang="en-US" dirty="0" err="1">
                <a:effectLst/>
              </a:rPr>
              <a:t>inerenti</a:t>
            </a:r>
            <a:r>
              <a:rPr lang="en-US" dirty="0">
                <a:effectLst/>
              </a:rPr>
              <a:t> </a:t>
            </a:r>
            <a:r>
              <a:rPr lang="en-US" dirty="0" err="1">
                <a:effectLst/>
              </a:rPr>
              <a:t>alle</a:t>
            </a:r>
            <a:r>
              <a:rPr lang="en-US" dirty="0">
                <a:effectLst/>
              </a:rPr>
              <a:t> </a:t>
            </a:r>
            <a:r>
              <a:rPr lang="en-US" dirty="0" err="1">
                <a:effectLst/>
              </a:rPr>
              <a:t>politiche</a:t>
            </a:r>
            <a:r>
              <a:rPr lang="en-US" dirty="0">
                <a:effectLst/>
              </a:rPr>
              <a:t> </a:t>
            </a:r>
            <a:r>
              <a:rPr lang="en-US" dirty="0" err="1">
                <a:effectLst/>
              </a:rPr>
              <a:t>dell'Unione</a:t>
            </a:r>
            <a:r>
              <a:rPr lang="en-US" dirty="0">
                <a:effectLst/>
              </a:rPr>
              <a:t> </a:t>
            </a:r>
            <a:r>
              <a:rPr lang="en-US" dirty="0" err="1">
                <a:effectLst/>
              </a:rPr>
              <a:t>europea</a:t>
            </a:r>
            <a:r>
              <a:rPr lang="en-US" dirty="0">
                <a:effectLst/>
              </a:rPr>
              <a:t> (ad </a:t>
            </a:r>
            <a:r>
              <a:rPr lang="en-US" dirty="0" err="1">
                <a:effectLst/>
              </a:rPr>
              <a:t>esempio</a:t>
            </a:r>
            <a:r>
              <a:rPr lang="en-US" dirty="0">
                <a:effectLst/>
              </a:rPr>
              <a:t>, la </a:t>
            </a:r>
            <a:r>
              <a:rPr lang="en-US" dirty="0" err="1">
                <a:effectLst/>
              </a:rPr>
              <a:t>ricerca</a:t>
            </a:r>
            <a:r>
              <a:rPr lang="en-US" dirty="0">
                <a:effectLst/>
              </a:rPr>
              <a:t>, </a:t>
            </a:r>
            <a:r>
              <a:rPr lang="en-US" dirty="0" err="1">
                <a:effectLst/>
              </a:rPr>
              <a:t>l'istruzione</a:t>
            </a:r>
            <a:r>
              <a:rPr lang="en-US" dirty="0">
                <a:effectLst/>
              </a:rPr>
              <a:t>, la </a:t>
            </a:r>
            <a:r>
              <a:rPr lang="en-US" dirty="0" err="1">
                <a:effectLst/>
              </a:rPr>
              <a:t>sanità</a:t>
            </a:r>
            <a:r>
              <a:rPr lang="en-US" dirty="0">
                <a:effectLst/>
              </a:rPr>
              <a:t>, </a:t>
            </a:r>
            <a:r>
              <a:rPr lang="en-US" dirty="0" err="1">
                <a:effectLst/>
              </a:rPr>
              <a:t>l’energia</a:t>
            </a:r>
            <a:r>
              <a:rPr lang="en-US" dirty="0">
                <a:effectLst/>
              </a:rPr>
              <a:t>, </a:t>
            </a:r>
            <a:r>
              <a:rPr lang="en-US" dirty="0" err="1">
                <a:effectLst/>
              </a:rPr>
              <a:t>i</a:t>
            </a:r>
            <a:r>
              <a:rPr lang="en-US" dirty="0">
                <a:effectLst/>
              </a:rPr>
              <a:t> </a:t>
            </a:r>
            <a:r>
              <a:rPr lang="en-US" dirty="0" err="1">
                <a:effectLst/>
              </a:rPr>
              <a:t>trasporti</a:t>
            </a:r>
            <a:r>
              <a:rPr lang="en-US" dirty="0">
                <a:effectLst/>
              </a:rPr>
              <a:t>, la </a:t>
            </a:r>
            <a:r>
              <a:rPr lang="en-US" dirty="0" err="1">
                <a:effectLst/>
              </a:rPr>
              <a:t>tutela</a:t>
            </a:r>
            <a:r>
              <a:rPr lang="en-US" dirty="0">
                <a:effectLst/>
              </a:rPr>
              <a:t> </a:t>
            </a:r>
            <a:r>
              <a:rPr lang="en-US" dirty="0" err="1">
                <a:effectLst/>
              </a:rPr>
              <a:t>dell'ambiente</a:t>
            </a:r>
            <a:r>
              <a:rPr lang="en-US" dirty="0">
                <a:effectLst/>
              </a:rPr>
              <a:t>, </a:t>
            </a:r>
            <a:r>
              <a:rPr lang="en-US" dirty="0" err="1">
                <a:effectLst/>
              </a:rPr>
              <a:t>ecc</a:t>
            </a:r>
            <a:r>
              <a:rPr lang="en-US" dirty="0">
                <a:effectLst/>
              </a:rPr>
              <a:t>.)</a:t>
            </a:r>
            <a:r>
              <a:rPr lang="en-US" dirty="0" smtClean="0">
                <a:effectLst/>
              </a:rPr>
              <a:t>.</a:t>
            </a:r>
            <a:endParaRPr lang="it-IT" dirty="0">
              <a:effectLst/>
            </a:endParaRPr>
          </a:p>
          <a:p>
            <a:r>
              <a:rPr lang="en-US" dirty="0" err="1">
                <a:effectLst/>
              </a:rPr>
              <a:t>Ogni</a:t>
            </a:r>
            <a:r>
              <a:rPr lang="en-US" dirty="0">
                <a:effectLst/>
              </a:rPr>
              <a:t> anno, </a:t>
            </a:r>
            <a:r>
              <a:rPr lang="en-US" dirty="0" err="1">
                <a:effectLst/>
              </a:rPr>
              <a:t>sulla</a:t>
            </a:r>
            <a:r>
              <a:rPr lang="en-US" dirty="0">
                <a:effectLst/>
              </a:rPr>
              <a:t> base del </a:t>
            </a:r>
            <a:r>
              <a:rPr lang="en-US" dirty="0" err="1">
                <a:effectLst/>
              </a:rPr>
              <a:t>bilancio</a:t>
            </a:r>
            <a:r>
              <a:rPr lang="en-US" dirty="0">
                <a:effectLst/>
              </a:rPr>
              <a:t> </a:t>
            </a:r>
            <a:r>
              <a:rPr lang="en-US" dirty="0" err="1">
                <a:effectLst/>
              </a:rPr>
              <a:t>dell'esercizio</a:t>
            </a:r>
            <a:r>
              <a:rPr lang="en-US" dirty="0">
                <a:effectLst/>
              </a:rPr>
              <a:t> in </a:t>
            </a:r>
            <a:r>
              <a:rPr lang="en-US" dirty="0" err="1">
                <a:effectLst/>
              </a:rPr>
              <a:t>corso</a:t>
            </a:r>
            <a:r>
              <a:rPr lang="en-US" dirty="0">
                <a:effectLst/>
              </a:rPr>
              <a:t>, </a:t>
            </a:r>
            <a:r>
              <a:rPr lang="en-US" dirty="0" err="1">
                <a:effectLst/>
              </a:rPr>
              <a:t>ciascun</a:t>
            </a:r>
            <a:r>
              <a:rPr lang="en-US" dirty="0">
                <a:effectLst/>
              </a:rPr>
              <a:t> </a:t>
            </a:r>
            <a:r>
              <a:rPr lang="en-US" dirty="0" err="1">
                <a:effectLst/>
              </a:rPr>
              <a:t>servizio</a:t>
            </a:r>
            <a:r>
              <a:rPr lang="en-US" dirty="0">
                <a:effectLst/>
              </a:rPr>
              <a:t> </a:t>
            </a:r>
            <a:r>
              <a:rPr lang="en-US" dirty="0" err="1">
                <a:effectLst/>
              </a:rPr>
              <a:t>della</a:t>
            </a:r>
            <a:r>
              <a:rPr lang="en-US" dirty="0">
                <a:effectLst/>
              </a:rPr>
              <a:t> </a:t>
            </a:r>
            <a:r>
              <a:rPr lang="en-US" dirty="0" err="1">
                <a:effectLst/>
              </a:rPr>
              <a:t>Commissione</a:t>
            </a:r>
            <a:r>
              <a:rPr lang="en-US" dirty="0">
                <a:effectLst/>
              </a:rPr>
              <a:t> </a:t>
            </a:r>
            <a:r>
              <a:rPr lang="en-US" dirty="0" err="1">
                <a:effectLst/>
              </a:rPr>
              <a:t>pubblica</a:t>
            </a:r>
            <a:r>
              <a:rPr lang="en-US" dirty="0">
                <a:effectLst/>
              </a:rPr>
              <a:t> </a:t>
            </a:r>
            <a:r>
              <a:rPr lang="en-US" dirty="0" err="1">
                <a:effectLst/>
              </a:rPr>
              <a:t>il</a:t>
            </a:r>
            <a:r>
              <a:rPr lang="en-US" dirty="0">
                <a:effectLst/>
              </a:rPr>
              <a:t> </a:t>
            </a:r>
            <a:r>
              <a:rPr lang="en-US" b="1" dirty="0" err="1">
                <a:effectLst/>
              </a:rPr>
              <a:t>programma</a:t>
            </a:r>
            <a:r>
              <a:rPr lang="en-US" b="1" dirty="0">
                <a:effectLst/>
              </a:rPr>
              <a:t> di </a:t>
            </a:r>
            <a:r>
              <a:rPr lang="en-US" b="1" dirty="0" err="1">
                <a:effectLst/>
              </a:rPr>
              <a:t>lavoro</a:t>
            </a:r>
            <a:r>
              <a:rPr lang="en-US" b="1" dirty="0">
                <a:effectLst/>
              </a:rPr>
              <a:t> </a:t>
            </a:r>
            <a:r>
              <a:rPr lang="en-US" b="1" dirty="0" err="1">
                <a:effectLst/>
              </a:rPr>
              <a:t>annuale</a:t>
            </a:r>
            <a:r>
              <a:rPr lang="en-US" b="1" dirty="0">
                <a:effectLst/>
              </a:rPr>
              <a:t> </a:t>
            </a:r>
            <a:r>
              <a:rPr lang="en-US" dirty="0" err="1">
                <a:effectLst/>
              </a:rPr>
              <a:t>sul</a:t>
            </a:r>
            <a:r>
              <a:rPr lang="en-US" dirty="0">
                <a:effectLst/>
              </a:rPr>
              <a:t> </a:t>
            </a:r>
            <a:r>
              <a:rPr lang="en-US" dirty="0" err="1">
                <a:effectLst/>
              </a:rPr>
              <a:t>proprio</a:t>
            </a:r>
            <a:r>
              <a:rPr lang="en-US" dirty="0">
                <a:effectLst/>
              </a:rPr>
              <a:t> </a:t>
            </a:r>
            <a:r>
              <a:rPr lang="en-US" dirty="0" err="1">
                <a:effectLst/>
              </a:rPr>
              <a:t>sito</a:t>
            </a:r>
            <a:r>
              <a:rPr lang="en-US" dirty="0">
                <a:effectLst/>
              </a:rPr>
              <a:t> Internet. Tale </a:t>
            </a:r>
            <a:r>
              <a:rPr lang="en-US" dirty="0" err="1">
                <a:effectLst/>
              </a:rPr>
              <a:t>programma</a:t>
            </a:r>
            <a:r>
              <a:rPr lang="en-US" dirty="0">
                <a:effectLst/>
              </a:rPr>
              <a:t> di </a:t>
            </a:r>
            <a:r>
              <a:rPr lang="en-US" dirty="0" err="1">
                <a:effectLst/>
              </a:rPr>
              <a:t>lavoro</a:t>
            </a:r>
            <a:r>
              <a:rPr lang="en-US" dirty="0">
                <a:effectLst/>
              </a:rPr>
              <a:t> </a:t>
            </a:r>
            <a:r>
              <a:rPr lang="en-US" dirty="0" err="1">
                <a:effectLst/>
              </a:rPr>
              <a:t>fissa</a:t>
            </a:r>
            <a:r>
              <a:rPr lang="en-US" dirty="0">
                <a:effectLst/>
              </a:rPr>
              <a:t> le </a:t>
            </a:r>
            <a:r>
              <a:rPr lang="en-US" dirty="0" err="1">
                <a:effectLst/>
              </a:rPr>
              <a:t>linee</a:t>
            </a:r>
            <a:r>
              <a:rPr lang="en-US" dirty="0">
                <a:effectLst/>
              </a:rPr>
              <a:t> </a:t>
            </a:r>
            <a:r>
              <a:rPr lang="en-US" dirty="0" err="1">
                <a:effectLst/>
              </a:rPr>
              <a:t>guida</a:t>
            </a:r>
            <a:r>
              <a:rPr lang="en-US" dirty="0">
                <a:effectLst/>
              </a:rPr>
              <a:t> </a:t>
            </a:r>
            <a:r>
              <a:rPr lang="en-US" dirty="0" err="1">
                <a:effectLst/>
              </a:rPr>
              <a:t>delle</a:t>
            </a:r>
            <a:r>
              <a:rPr lang="en-US" dirty="0">
                <a:effectLst/>
              </a:rPr>
              <a:t> </a:t>
            </a:r>
            <a:r>
              <a:rPr lang="en-US" dirty="0" err="1">
                <a:effectLst/>
              </a:rPr>
              <a:t>sovvenzioni</a:t>
            </a:r>
            <a:r>
              <a:rPr lang="en-US" dirty="0">
                <a:effectLst/>
              </a:rPr>
              <a:t> </a:t>
            </a:r>
            <a:r>
              <a:rPr lang="en-US" dirty="0" err="1">
                <a:effectLst/>
              </a:rPr>
              <a:t>che</a:t>
            </a:r>
            <a:r>
              <a:rPr lang="en-US" dirty="0">
                <a:effectLst/>
              </a:rPr>
              <a:t> </a:t>
            </a:r>
            <a:r>
              <a:rPr lang="en-US" dirty="0" err="1">
                <a:effectLst/>
              </a:rPr>
              <a:t>sono</a:t>
            </a:r>
            <a:r>
              <a:rPr lang="en-US" dirty="0">
                <a:effectLst/>
              </a:rPr>
              <a:t> </a:t>
            </a:r>
            <a:r>
              <a:rPr lang="en-US" dirty="0" err="1">
                <a:effectLst/>
              </a:rPr>
              <a:t>previste</a:t>
            </a:r>
            <a:r>
              <a:rPr lang="en-US" dirty="0">
                <a:effectLst/>
              </a:rPr>
              <a:t> </a:t>
            </a:r>
            <a:r>
              <a:rPr lang="en-US" dirty="0" err="1">
                <a:effectLst/>
              </a:rPr>
              <a:t>nel</a:t>
            </a:r>
            <a:r>
              <a:rPr lang="en-US" dirty="0">
                <a:effectLst/>
              </a:rPr>
              <a:t> </a:t>
            </a:r>
            <a:r>
              <a:rPr lang="en-US" dirty="0" err="1">
                <a:effectLst/>
              </a:rPr>
              <a:t>corso</a:t>
            </a:r>
            <a:r>
              <a:rPr lang="en-US" dirty="0">
                <a:effectLst/>
              </a:rPr>
              <a:t> </a:t>
            </a:r>
            <a:r>
              <a:rPr lang="en-US" dirty="0" err="1">
                <a:effectLst/>
              </a:rPr>
              <a:t>dell'anno</a:t>
            </a:r>
            <a:r>
              <a:rPr lang="en-US" dirty="0">
                <a:effectLst/>
              </a:rPr>
              <a:t> (area di </a:t>
            </a:r>
            <a:r>
              <a:rPr lang="en-US" dirty="0" err="1">
                <a:effectLst/>
              </a:rPr>
              <a:t>attività</a:t>
            </a:r>
            <a:r>
              <a:rPr lang="en-US" dirty="0">
                <a:effectLst/>
              </a:rPr>
              <a:t>, </a:t>
            </a:r>
            <a:r>
              <a:rPr lang="en-US" dirty="0" err="1">
                <a:effectLst/>
              </a:rPr>
              <a:t>obiettivi</a:t>
            </a:r>
            <a:r>
              <a:rPr lang="en-US" dirty="0">
                <a:effectLst/>
              </a:rPr>
              <a:t>, tempi, budget a </a:t>
            </a:r>
            <a:r>
              <a:rPr lang="en-US" dirty="0" err="1">
                <a:effectLst/>
              </a:rPr>
              <a:t>disposizione</a:t>
            </a:r>
            <a:r>
              <a:rPr lang="en-US" dirty="0">
                <a:effectLst/>
              </a:rPr>
              <a:t>, </a:t>
            </a:r>
            <a:r>
              <a:rPr lang="en-US" dirty="0" err="1">
                <a:effectLst/>
              </a:rPr>
              <a:t>criteri</a:t>
            </a:r>
            <a:r>
              <a:rPr lang="en-US" dirty="0">
                <a:effectLst/>
              </a:rPr>
              <a:t> di </a:t>
            </a:r>
            <a:r>
              <a:rPr lang="en-US" dirty="0" err="1">
                <a:effectLst/>
              </a:rPr>
              <a:t>ammissibilità</a:t>
            </a:r>
            <a:r>
              <a:rPr lang="en-US" dirty="0">
                <a:effectLst/>
              </a:rPr>
              <a:t>, </a:t>
            </a:r>
            <a:r>
              <a:rPr lang="en-US" dirty="0" err="1">
                <a:effectLst/>
              </a:rPr>
              <a:t>ecc</a:t>
            </a:r>
            <a:r>
              <a:rPr lang="en-US" dirty="0">
                <a:effectLst/>
              </a:rPr>
              <a:t> ...)</a:t>
            </a:r>
            <a:r>
              <a:rPr lang="en-US" dirty="0" smtClean="0">
                <a:effectLst/>
              </a:rPr>
              <a:t>.</a:t>
            </a:r>
            <a:r>
              <a:rPr lang="en-US" dirty="0">
                <a:effectLst/>
              </a:rPr>
              <a:t> </a:t>
            </a:r>
            <a:endParaRPr lang="it-IT" dirty="0">
              <a:effectLst/>
            </a:endParaRPr>
          </a:p>
          <a:p>
            <a:r>
              <a:rPr lang="en-US" dirty="0" err="1">
                <a:effectLst/>
              </a:rPr>
              <a:t>Successivamente</a:t>
            </a:r>
            <a:r>
              <a:rPr lang="en-US" dirty="0">
                <a:effectLst/>
              </a:rPr>
              <a:t>, </a:t>
            </a:r>
            <a:r>
              <a:rPr lang="en-US" dirty="0" err="1">
                <a:effectLst/>
              </a:rPr>
              <a:t>i</a:t>
            </a:r>
            <a:r>
              <a:rPr lang="en-US" dirty="0">
                <a:effectLst/>
              </a:rPr>
              <a:t> </a:t>
            </a:r>
            <a:r>
              <a:rPr lang="en-US" dirty="0" err="1">
                <a:effectLst/>
              </a:rPr>
              <a:t>servizi</a:t>
            </a:r>
            <a:r>
              <a:rPr lang="en-US" dirty="0">
                <a:effectLst/>
              </a:rPr>
              <a:t> </a:t>
            </a:r>
            <a:r>
              <a:rPr lang="en-US" dirty="0" err="1">
                <a:effectLst/>
              </a:rPr>
              <a:t>della</a:t>
            </a:r>
            <a:r>
              <a:rPr lang="en-US" dirty="0">
                <a:effectLst/>
              </a:rPr>
              <a:t> </a:t>
            </a:r>
            <a:r>
              <a:rPr lang="en-US" dirty="0" err="1">
                <a:effectLst/>
              </a:rPr>
              <a:t>Commissione</a:t>
            </a:r>
            <a:r>
              <a:rPr lang="en-US" dirty="0">
                <a:effectLst/>
              </a:rPr>
              <a:t> </a:t>
            </a:r>
            <a:r>
              <a:rPr lang="en-US" dirty="0" err="1">
                <a:effectLst/>
              </a:rPr>
              <a:t>pubblicano</a:t>
            </a:r>
            <a:r>
              <a:rPr lang="en-US" dirty="0">
                <a:effectLst/>
              </a:rPr>
              <a:t>, sui </a:t>
            </a:r>
            <a:r>
              <a:rPr lang="en-US" dirty="0" err="1">
                <a:effectLst/>
              </a:rPr>
              <a:t>loro</a:t>
            </a:r>
            <a:r>
              <a:rPr lang="en-US" dirty="0">
                <a:effectLst/>
              </a:rPr>
              <a:t> </a:t>
            </a:r>
            <a:r>
              <a:rPr lang="en-US" dirty="0" err="1">
                <a:effectLst/>
              </a:rPr>
              <a:t>siti</a:t>
            </a:r>
            <a:r>
              <a:rPr lang="en-US" dirty="0">
                <a:effectLst/>
              </a:rPr>
              <a:t> e </a:t>
            </a:r>
            <a:r>
              <a:rPr lang="en-US" dirty="0" err="1">
                <a:effectLst/>
              </a:rPr>
              <a:t>sulla</a:t>
            </a:r>
            <a:r>
              <a:rPr lang="en-US" dirty="0">
                <a:effectLst/>
              </a:rPr>
              <a:t> </a:t>
            </a:r>
            <a:r>
              <a:rPr lang="en-US" dirty="0" err="1">
                <a:effectLst/>
              </a:rPr>
              <a:t>Gazzetta</a:t>
            </a:r>
            <a:r>
              <a:rPr lang="en-US" dirty="0">
                <a:effectLst/>
              </a:rPr>
              <a:t> </a:t>
            </a:r>
            <a:r>
              <a:rPr lang="en-US" dirty="0" err="1">
                <a:effectLst/>
              </a:rPr>
              <a:t>Ufficiale</a:t>
            </a:r>
            <a:r>
              <a:rPr lang="en-US" dirty="0">
                <a:effectLst/>
              </a:rPr>
              <a:t> </a:t>
            </a:r>
            <a:r>
              <a:rPr lang="en-US" dirty="0" err="1">
                <a:effectLst/>
              </a:rPr>
              <a:t>dell’Unione</a:t>
            </a:r>
            <a:r>
              <a:rPr lang="en-US" dirty="0">
                <a:effectLst/>
              </a:rPr>
              <a:t> </a:t>
            </a:r>
            <a:r>
              <a:rPr lang="en-US" dirty="0" err="1">
                <a:effectLst/>
              </a:rPr>
              <a:t>Europea</a:t>
            </a:r>
            <a:r>
              <a:rPr lang="en-US" dirty="0">
                <a:effectLst/>
              </a:rPr>
              <a:t>, </a:t>
            </a:r>
            <a:r>
              <a:rPr lang="en-US" dirty="0" err="1">
                <a:effectLst/>
              </a:rPr>
              <a:t>gli</a:t>
            </a:r>
            <a:r>
              <a:rPr lang="en-US" dirty="0">
                <a:effectLst/>
              </a:rPr>
              <a:t> </a:t>
            </a:r>
            <a:r>
              <a:rPr lang="en-US" b="1" dirty="0" err="1">
                <a:effectLst/>
              </a:rPr>
              <a:t>inviti</a:t>
            </a:r>
            <a:r>
              <a:rPr lang="en-US" b="1" dirty="0">
                <a:effectLst/>
              </a:rPr>
              <a:t> a </a:t>
            </a:r>
            <a:r>
              <a:rPr lang="en-US" b="1" dirty="0" err="1">
                <a:effectLst/>
              </a:rPr>
              <a:t>presentare</a:t>
            </a:r>
            <a:r>
              <a:rPr lang="en-US" b="1" dirty="0">
                <a:effectLst/>
              </a:rPr>
              <a:t> </a:t>
            </a:r>
            <a:r>
              <a:rPr lang="en-US" b="1" dirty="0" err="1">
                <a:effectLst/>
              </a:rPr>
              <a:t>proposte</a:t>
            </a:r>
            <a:r>
              <a:rPr lang="en-US" b="1" dirty="0">
                <a:effectLst/>
              </a:rPr>
              <a:t> </a:t>
            </a:r>
            <a:r>
              <a:rPr lang="en-US" dirty="0" err="1">
                <a:effectLst/>
              </a:rPr>
              <a:t>sulla</a:t>
            </a:r>
            <a:r>
              <a:rPr lang="en-US" dirty="0">
                <a:effectLst/>
              </a:rPr>
              <a:t> base </a:t>
            </a:r>
            <a:r>
              <a:rPr lang="en-US" dirty="0" err="1">
                <a:effectLst/>
              </a:rPr>
              <a:t>dei</a:t>
            </a:r>
            <a:r>
              <a:rPr lang="en-US" dirty="0">
                <a:effectLst/>
              </a:rPr>
              <a:t> </a:t>
            </a:r>
            <a:r>
              <a:rPr lang="en-US" dirty="0" err="1">
                <a:effectLst/>
              </a:rPr>
              <a:t>quali</a:t>
            </a:r>
            <a:r>
              <a:rPr lang="en-US" dirty="0">
                <a:effectLst/>
              </a:rPr>
              <a:t> </a:t>
            </a:r>
            <a:r>
              <a:rPr lang="en-US" dirty="0" err="1">
                <a:effectLst/>
              </a:rPr>
              <a:t>i</a:t>
            </a:r>
            <a:r>
              <a:rPr lang="en-US" dirty="0">
                <a:effectLst/>
              </a:rPr>
              <a:t> </a:t>
            </a:r>
            <a:r>
              <a:rPr lang="en-US" dirty="0" err="1">
                <a:effectLst/>
              </a:rPr>
              <a:t>candidati</a:t>
            </a:r>
            <a:r>
              <a:rPr lang="en-US" dirty="0">
                <a:effectLst/>
              </a:rPr>
              <a:t> </a:t>
            </a:r>
            <a:r>
              <a:rPr lang="en-US" dirty="0" err="1">
                <a:effectLst/>
              </a:rPr>
              <a:t>devono</a:t>
            </a:r>
            <a:r>
              <a:rPr lang="en-US" dirty="0">
                <a:effectLst/>
              </a:rPr>
              <a:t> </a:t>
            </a:r>
            <a:r>
              <a:rPr lang="en-US" dirty="0" err="1">
                <a:effectLst/>
              </a:rPr>
              <a:t>presentare</a:t>
            </a:r>
            <a:r>
              <a:rPr lang="en-US" dirty="0">
                <a:effectLst/>
              </a:rPr>
              <a:t>, </a:t>
            </a:r>
            <a:r>
              <a:rPr lang="en-US" dirty="0" err="1">
                <a:effectLst/>
              </a:rPr>
              <a:t>entro</a:t>
            </a:r>
            <a:r>
              <a:rPr lang="en-US" dirty="0">
                <a:effectLst/>
              </a:rPr>
              <a:t> un </a:t>
            </a:r>
            <a:r>
              <a:rPr lang="en-US" dirty="0" err="1">
                <a:effectLst/>
              </a:rPr>
              <a:t>termine</a:t>
            </a:r>
            <a:r>
              <a:rPr lang="en-US" dirty="0">
                <a:effectLst/>
              </a:rPr>
              <a:t> </a:t>
            </a:r>
            <a:r>
              <a:rPr lang="en-US" dirty="0" err="1">
                <a:effectLst/>
              </a:rPr>
              <a:t>determinato</a:t>
            </a:r>
            <a:r>
              <a:rPr lang="en-US" dirty="0">
                <a:effectLst/>
              </a:rPr>
              <a:t>, </a:t>
            </a:r>
            <a:r>
              <a:rPr lang="en-US" dirty="0" err="1">
                <a:effectLst/>
              </a:rPr>
              <a:t>una</a:t>
            </a:r>
            <a:r>
              <a:rPr lang="en-US" dirty="0">
                <a:effectLst/>
              </a:rPr>
              <a:t> </a:t>
            </a:r>
            <a:r>
              <a:rPr lang="en-US" dirty="0" err="1">
                <a:effectLst/>
              </a:rPr>
              <a:t>proposta</a:t>
            </a:r>
            <a:r>
              <a:rPr lang="en-US" dirty="0">
                <a:effectLst/>
              </a:rPr>
              <a:t> di </a:t>
            </a:r>
            <a:r>
              <a:rPr lang="en-US" dirty="0" err="1">
                <a:effectLst/>
              </a:rPr>
              <a:t>progetto</a:t>
            </a:r>
            <a:r>
              <a:rPr lang="en-US" dirty="0">
                <a:effectLst/>
              </a:rPr>
              <a:t>, </a:t>
            </a:r>
            <a:r>
              <a:rPr lang="en-US" dirty="0" err="1">
                <a:effectLst/>
              </a:rPr>
              <a:t>che</a:t>
            </a:r>
            <a:r>
              <a:rPr lang="en-US" dirty="0">
                <a:effectLst/>
              </a:rPr>
              <a:t> </a:t>
            </a:r>
            <a:r>
              <a:rPr lang="en-US" dirty="0" err="1">
                <a:effectLst/>
              </a:rPr>
              <a:t>corrisponda</a:t>
            </a:r>
            <a:r>
              <a:rPr lang="en-US" dirty="0">
                <a:effectLst/>
              </a:rPr>
              <a:t> </a:t>
            </a:r>
            <a:r>
              <a:rPr lang="en-US" dirty="0" err="1">
                <a:effectLst/>
              </a:rPr>
              <a:t>agli</a:t>
            </a:r>
            <a:r>
              <a:rPr lang="en-US" dirty="0">
                <a:effectLst/>
              </a:rPr>
              <a:t> </a:t>
            </a:r>
            <a:r>
              <a:rPr lang="en-US" dirty="0" err="1">
                <a:effectLst/>
              </a:rPr>
              <a:t>obiettivi</a:t>
            </a:r>
            <a:r>
              <a:rPr lang="en-US" dirty="0">
                <a:effectLst/>
              </a:rPr>
              <a:t> </a:t>
            </a:r>
            <a:r>
              <a:rPr lang="en-US" dirty="0" err="1">
                <a:effectLst/>
              </a:rPr>
              <a:t>perseguiti</a:t>
            </a:r>
            <a:r>
              <a:rPr lang="en-US" dirty="0">
                <a:effectLst/>
              </a:rPr>
              <a:t> e </a:t>
            </a:r>
            <a:r>
              <a:rPr lang="en-US" dirty="0" err="1">
                <a:effectLst/>
              </a:rPr>
              <a:t>soddisfi</a:t>
            </a:r>
            <a:r>
              <a:rPr lang="en-US" dirty="0">
                <a:effectLst/>
              </a:rPr>
              <a:t> le </a:t>
            </a:r>
            <a:r>
              <a:rPr lang="en-US" dirty="0" err="1">
                <a:effectLst/>
              </a:rPr>
              <a:t>condizioni</a:t>
            </a:r>
            <a:r>
              <a:rPr lang="en-US" dirty="0">
                <a:effectLst/>
              </a:rPr>
              <a:t> </a:t>
            </a:r>
            <a:r>
              <a:rPr lang="en-US" dirty="0" err="1">
                <a:effectLst/>
              </a:rPr>
              <a:t>richieste</a:t>
            </a:r>
            <a:r>
              <a:rPr lang="en-US" dirty="0">
                <a:effectLst/>
              </a:rPr>
              <a:t>. </a:t>
            </a:r>
            <a:endParaRPr lang="it-IT" dirty="0">
              <a:effectLst/>
            </a:endParaRPr>
          </a:p>
          <a:p>
            <a:endParaRPr lang="en-US" dirty="0"/>
          </a:p>
        </p:txBody>
      </p:sp>
    </p:spTree>
    <p:extLst>
      <p:ext uri="{BB962C8B-B14F-4D97-AF65-F5344CB8AC3E}">
        <p14:creationId xmlns:p14="http://schemas.microsoft.com/office/powerpoint/2010/main" val="4291900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(2)</a:t>
            </a:r>
            <a:endParaRPr lang="en-US" dirty="0"/>
          </a:p>
        </p:txBody>
      </p:sp>
      <p:sp>
        <p:nvSpPr>
          <p:cNvPr id="3" name="Content Placeholder 2"/>
          <p:cNvSpPr>
            <a:spLocks noGrp="1"/>
          </p:cNvSpPr>
          <p:nvPr>
            <p:ph idx="1"/>
          </p:nvPr>
        </p:nvSpPr>
        <p:spPr/>
        <p:txBody>
          <a:bodyPr>
            <a:normAutofit fontScale="92500"/>
          </a:bodyPr>
          <a:lstStyle/>
          <a:p>
            <a:pPr lvl="0"/>
            <a:r>
              <a:rPr lang="en-US" dirty="0" err="1">
                <a:effectLst/>
              </a:rPr>
              <a:t>sono</a:t>
            </a:r>
            <a:r>
              <a:rPr lang="en-US" dirty="0">
                <a:effectLst/>
              </a:rPr>
              <a:t> </a:t>
            </a:r>
            <a:r>
              <a:rPr lang="en-US" dirty="0" err="1">
                <a:effectLst/>
              </a:rPr>
              <a:t>una</a:t>
            </a:r>
            <a:r>
              <a:rPr lang="en-US" dirty="0">
                <a:effectLst/>
              </a:rPr>
              <a:t> forma di </a:t>
            </a:r>
            <a:r>
              <a:rPr lang="en-US" dirty="0" err="1">
                <a:effectLst/>
              </a:rPr>
              <a:t>finanziamento</a:t>
            </a:r>
            <a:r>
              <a:rPr lang="en-US" dirty="0">
                <a:effectLst/>
              </a:rPr>
              <a:t> </a:t>
            </a:r>
            <a:r>
              <a:rPr lang="en-US" dirty="0" err="1">
                <a:effectLst/>
              </a:rPr>
              <a:t>complementare</a:t>
            </a:r>
            <a:r>
              <a:rPr lang="en-US" dirty="0">
                <a:effectLst/>
              </a:rPr>
              <a:t>: </a:t>
            </a:r>
            <a:r>
              <a:rPr lang="en-US" dirty="0" err="1">
                <a:effectLst/>
              </a:rPr>
              <a:t>l'Unione</a:t>
            </a:r>
            <a:r>
              <a:rPr lang="en-US" dirty="0">
                <a:effectLst/>
              </a:rPr>
              <a:t> </a:t>
            </a:r>
            <a:r>
              <a:rPr lang="en-US" dirty="0" err="1">
                <a:effectLst/>
              </a:rPr>
              <a:t>europea</a:t>
            </a:r>
            <a:r>
              <a:rPr lang="en-US" dirty="0">
                <a:effectLst/>
              </a:rPr>
              <a:t> co-</a:t>
            </a:r>
            <a:r>
              <a:rPr lang="en-US" dirty="0" err="1">
                <a:effectLst/>
              </a:rPr>
              <a:t>finanzia</a:t>
            </a:r>
            <a:r>
              <a:rPr lang="en-US" dirty="0">
                <a:effectLst/>
              </a:rPr>
              <a:t> da un </a:t>
            </a:r>
            <a:r>
              <a:rPr lang="en-US" dirty="0" err="1">
                <a:effectLst/>
              </a:rPr>
              <a:t>minimo</a:t>
            </a:r>
            <a:r>
              <a:rPr lang="en-US" dirty="0">
                <a:effectLst/>
              </a:rPr>
              <a:t> del 50% a un </a:t>
            </a:r>
            <a:r>
              <a:rPr lang="en-US" dirty="0" err="1">
                <a:effectLst/>
              </a:rPr>
              <a:t>massimo</a:t>
            </a:r>
            <a:r>
              <a:rPr lang="en-US" dirty="0">
                <a:effectLst/>
              </a:rPr>
              <a:t> dell’80% </a:t>
            </a:r>
            <a:r>
              <a:rPr lang="en-US" dirty="0" err="1">
                <a:effectLst/>
              </a:rPr>
              <a:t>della</a:t>
            </a:r>
            <a:r>
              <a:rPr lang="en-US" dirty="0">
                <a:effectLst/>
              </a:rPr>
              <a:t> </a:t>
            </a:r>
            <a:r>
              <a:rPr lang="en-US" dirty="0" err="1">
                <a:effectLst/>
              </a:rPr>
              <a:t>spesa</a:t>
            </a:r>
            <a:r>
              <a:rPr lang="en-US" dirty="0">
                <a:effectLst/>
              </a:rPr>
              <a:t> </a:t>
            </a:r>
            <a:r>
              <a:rPr lang="en-US" dirty="0" err="1">
                <a:effectLst/>
              </a:rPr>
              <a:t>totale</a:t>
            </a:r>
            <a:r>
              <a:rPr lang="en-US" dirty="0">
                <a:effectLst/>
              </a:rPr>
              <a:t>;</a:t>
            </a:r>
            <a:endParaRPr lang="it-IT" dirty="0">
              <a:effectLst/>
            </a:endParaRPr>
          </a:p>
          <a:p>
            <a:pPr lvl="0"/>
            <a:r>
              <a:rPr lang="en-US" dirty="0" err="1">
                <a:effectLst/>
              </a:rPr>
              <a:t>richiedono</a:t>
            </a:r>
            <a:r>
              <a:rPr lang="en-US" dirty="0">
                <a:effectLst/>
              </a:rPr>
              <a:t> la </a:t>
            </a:r>
            <a:r>
              <a:rPr lang="en-US" dirty="0" err="1">
                <a:effectLst/>
              </a:rPr>
              <a:t>creazione</a:t>
            </a:r>
            <a:r>
              <a:rPr lang="en-US" dirty="0">
                <a:effectLst/>
              </a:rPr>
              <a:t> di partnership a </a:t>
            </a:r>
            <a:r>
              <a:rPr lang="en-US" dirty="0" err="1">
                <a:effectLst/>
              </a:rPr>
              <a:t>carattere</a:t>
            </a:r>
            <a:r>
              <a:rPr lang="en-US" dirty="0">
                <a:effectLst/>
              </a:rPr>
              <a:t> </a:t>
            </a:r>
            <a:r>
              <a:rPr lang="en-US" dirty="0" err="1">
                <a:effectLst/>
              </a:rPr>
              <a:t>transnazionale</a:t>
            </a:r>
            <a:r>
              <a:rPr lang="en-US" dirty="0">
                <a:effectLst/>
              </a:rPr>
              <a:t>;</a:t>
            </a:r>
            <a:endParaRPr lang="it-IT" dirty="0">
              <a:effectLst/>
            </a:endParaRPr>
          </a:p>
          <a:p>
            <a:pPr lvl="0"/>
            <a:r>
              <a:rPr lang="en-US" dirty="0" err="1">
                <a:effectLst/>
              </a:rPr>
              <a:t>i</a:t>
            </a:r>
            <a:r>
              <a:rPr lang="en-US" dirty="0">
                <a:effectLst/>
              </a:rPr>
              <a:t> </a:t>
            </a:r>
            <a:r>
              <a:rPr lang="en-US" dirty="0" err="1">
                <a:effectLst/>
              </a:rPr>
              <a:t>beneficiari</a:t>
            </a:r>
            <a:r>
              <a:rPr lang="en-US" dirty="0">
                <a:effectLst/>
              </a:rPr>
              <a:t> </a:t>
            </a:r>
            <a:r>
              <a:rPr lang="en-US" dirty="0" err="1">
                <a:effectLst/>
              </a:rPr>
              <a:t>possono</a:t>
            </a:r>
            <a:r>
              <a:rPr lang="en-US" dirty="0">
                <a:effectLst/>
              </a:rPr>
              <a:t> </a:t>
            </a:r>
            <a:r>
              <a:rPr lang="en-US" dirty="0" err="1">
                <a:effectLst/>
              </a:rPr>
              <a:t>essere</a:t>
            </a:r>
            <a:r>
              <a:rPr lang="en-US" dirty="0">
                <a:effectLst/>
              </a:rPr>
              <a:t> </a:t>
            </a:r>
            <a:r>
              <a:rPr lang="en-US" dirty="0" err="1">
                <a:effectLst/>
              </a:rPr>
              <a:t>enti</a:t>
            </a:r>
            <a:r>
              <a:rPr lang="en-US" dirty="0">
                <a:effectLst/>
              </a:rPr>
              <a:t> </a:t>
            </a:r>
            <a:r>
              <a:rPr lang="en-US" dirty="0" err="1">
                <a:effectLst/>
              </a:rPr>
              <a:t>pubblici</a:t>
            </a:r>
            <a:r>
              <a:rPr lang="en-US" dirty="0">
                <a:effectLst/>
              </a:rPr>
              <a:t> e/o </a:t>
            </a:r>
            <a:r>
              <a:rPr lang="en-US" dirty="0" err="1">
                <a:effectLst/>
              </a:rPr>
              <a:t>soggetti</a:t>
            </a:r>
            <a:r>
              <a:rPr lang="en-US" dirty="0">
                <a:effectLst/>
              </a:rPr>
              <a:t> </a:t>
            </a:r>
            <a:r>
              <a:rPr lang="en-US" dirty="0" err="1">
                <a:effectLst/>
              </a:rPr>
              <a:t>privati</a:t>
            </a:r>
            <a:endParaRPr lang="it-IT" dirty="0">
              <a:effectLst/>
            </a:endParaRPr>
          </a:p>
          <a:p>
            <a:pPr lvl="0"/>
            <a:r>
              <a:rPr lang="en-US" dirty="0">
                <a:effectLst/>
              </a:rPr>
              <a:t>non </a:t>
            </a:r>
            <a:r>
              <a:rPr lang="en-US" dirty="0" err="1">
                <a:effectLst/>
              </a:rPr>
              <a:t>sono</a:t>
            </a:r>
            <a:r>
              <a:rPr lang="en-US" dirty="0">
                <a:effectLst/>
              </a:rPr>
              <a:t> </a:t>
            </a:r>
            <a:r>
              <a:rPr lang="en-US" dirty="0" err="1">
                <a:effectLst/>
              </a:rPr>
              <a:t>concessi</a:t>
            </a:r>
            <a:r>
              <a:rPr lang="en-US" dirty="0">
                <a:effectLst/>
              </a:rPr>
              <a:t> con </a:t>
            </a:r>
            <a:r>
              <a:rPr lang="en-US" dirty="0" err="1">
                <a:effectLst/>
              </a:rPr>
              <a:t>effetto</a:t>
            </a:r>
            <a:r>
              <a:rPr lang="en-US" dirty="0">
                <a:effectLst/>
              </a:rPr>
              <a:t> </a:t>
            </a:r>
            <a:r>
              <a:rPr lang="en-US" dirty="0" err="1">
                <a:effectLst/>
              </a:rPr>
              <a:t>retroattivo</a:t>
            </a:r>
            <a:r>
              <a:rPr lang="en-US" dirty="0">
                <a:effectLst/>
              </a:rPr>
              <a:t> per </a:t>
            </a:r>
            <a:r>
              <a:rPr lang="en-US" dirty="0" err="1">
                <a:effectLst/>
              </a:rPr>
              <a:t>progetti</a:t>
            </a:r>
            <a:r>
              <a:rPr lang="en-US" dirty="0">
                <a:effectLst/>
              </a:rPr>
              <a:t> </a:t>
            </a:r>
            <a:r>
              <a:rPr lang="en-US" dirty="0" err="1">
                <a:effectLst/>
              </a:rPr>
              <a:t>che</a:t>
            </a:r>
            <a:r>
              <a:rPr lang="en-US" dirty="0">
                <a:effectLst/>
              </a:rPr>
              <a:t> </a:t>
            </a:r>
            <a:r>
              <a:rPr lang="en-US" dirty="0" err="1">
                <a:effectLst/>
              </a:rPr>
              <a:t>sono</a:t>
            </a:r>
            <a:r>
              <a:rPr lang="en-US" dirty="0">
                <a:effectLst/>
              </a:rPr>
              <a:t> </a:t>
            </a:r>
            <a:r>
              <a:rPr lang="en-US" dirty="0" err="1">
                <a:effectLst/>
              </a:rPr>
              <a:t>già</a:t>
            </a:r>
            <a:r>
              <a:rPr lang="en-US" dirty="0">
                <a:effectLst/>
              </a:rPr>
              <a:t> </a:t>
            </a:r>
            <a:r>
              <a:rPr lang="en-US" dirty="0" err="1">
                <a:effectLst/>
              </a:rPr>
              <a:t>stati</a:t>
            </a:r>
            <a:r>
              <a:rPr lang="en-US" dirty="0">
                <a:effectLst/>
              </a:rPr>
              <a:t> </a:t>
            </a:r>
            <a:r>
              <a:rPr lang="en-US" dirty="0" err="1">
                <a:effectLst/>
              </a:rPr>
              <a:t>completati</a:t>
            </a:r>
            <a:r>
              <a:rPr lang="en-US" dirty="0">
                <a:effectLst/>
              </a:rPr>
              <a:t>;</a:t>
            </a:r>
            <a:endParaRPr lang="it-IT" dirty="0">
              <a:effectLst/>
            </a:endParaRPr>
          </a:p>
          <a:p>
            <a:pPr lvl="0"/>
            <a:r>
              <a:rPr lang="en-US" dirty="0" err="1">
                <a:effectLst/>
              </a:rPr>
              <a:t>viene</a:t>
            </a:r>
            <a:r>
              <a:rPr lang="en-US" dirty="0">
                <a:effectLst/>
              </a:rPr>
              <a:t> </a:t>
            </a:r>
            <a:r>
              <a:rPr lang="en-US" dirty="0" err="1">
                <a:effectLst/>
              </a:rPr>
              <a:t>concessa</a:t>
            </a:r>
            <a:r>
              <a:rPr lang="en-US" dirty="0">
                <a:effectLst/>
              </a:rPr>
              <a:t> solo </a:t>
            </a:r>
            <a:r>
              <a:rPr lang="en-US" dirty="0" err="1">
                <a:effectLst/>
              </a:rPr>
              <a:t>una</a:t>
            </a:r>
            <a:r>
              <a:rPr lang="en-US" dirty="0">
                <a:effectLst/>
              </a:rPr>
              <a:t> </a:t>
            </a:r>
            <a:r>
              <a:rPr lang="en-US" dirty="0" err="1">
                <a:effectLst/>
              </a:rPr>
              <a:t>sovvenzione</a:t>
            </a:r>
            <a:r>
              <a:rPr lang="en-US" dirty="0">
                <a:effectLst/>
              </a:rPr>
              <a:t> per lo </a:t>
            </a:r>
            <a:r>
              <a:rPr lang="en-US" dirty="0" err="1">
                <a:effectLst/>
              </a:rPr>
              <a:t>stesso</a:t>
            </a:r>
            <a:r>
              <a:rPr lang="en-US" dirty="0">
                <a:effectLst/>
              </a:rPr>
              <a:t> </a:t>
            </a:r>
            <a:r>
              <a:rPr lang="en-US" dirty="0" err="1">
                <a:effectLst/>
              </a:rPr>
              <a:t>progetto</a:t>
            </a:r>
            <a:r>
              <a:rPr lang="en-US" dirty="0">
                <a:effectLst/>
              </a:rPr>
              <a:t>.</a:t>
            </a:r>
            <a:endParaRPr lang="it-IT" dirty="0">
              <a:effectLst/>
            </a:endParaRPr>
          </a:p>
          <a:p>
            <a:endParaRPr lang="en-US" dirty="0"/>
          </a:p>
        </p:txBody>
      </p:sp>
    </p:spTree>
    <p:extLst>
      <p:ext uri="{BB962C8B-B14F-4D97-AF65-F5344CB8AC3E}">
        <p14:creationId xmlns:p14="http://schemas.microsoft.com/office/powerpoint/2010/main" val="3858664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(3)</a:t>
            </a:r>
            <a:endParaRPr lang="en-US" dirty="0"/>
          </a:p>
        </p:txBody>
      </p:sp>
      <p:sp>
        <p:nvSpPr>
          <p:cNvPr id="3" name="Content Placeholder 2"/>
          <p:cNvSpPr>
            <a:spLocks noGrp="1"/>
          </p:cNvSpPr>
          <p:nvPr>
            <p:ph idx="1"/>
          </p:nvPr>
        </p:nvSpPr>
        <p:spPr>
          <a:xfrm>
            <a:off x="779463" y="1828800"/>
            <a:ext cx="7583488" cy="4536310"/>
          </a:xfrm>
        </p:spPr>
        <p:txBody>
          <a:bodyPr>
            <a:normAutofit lnSpcReduction="10000"/>
          </a:bodyPr>
          <a:lstStyle/>
          <a:p>
            <a:r>
              <a:rPr lang="it-IT" b="1" dirty="0" smtClean="0">
                <a:effectLst/>
              </a:rPr>
              <a:t>AFIS: </a:t>
            </a:r>
            <a:r>
              <a:rPr lang="it-IT" dirty="0" smtClean="0">
                <a:effectLst/>
              </a:rPr>
              <a:t>Sistema </a:t>
            </a:r>
            <a:r>
              <a:rPr lang="it-IT" dirty="0">
                <a:effectLst/>
              </a:rPr>
              <a:t>di informazione Anti-Frode </a:t>
            </a:r>
            <a:r>
              <a:rPr lang="it-IT" i="1" dirty="0">
                <a:effectLst/>
              </a:rPr>
              <a:t>(AFIS) </a:t>
            </a:r>
            <a:r>
              <a:rPr lang="it-IT" dirty="0">
                <a:effectLst/>
              </a:rPr>
              <a:t>per lo scambio di informazioni a livello europeo</a:t>
            </a:r>
            <a:r>
              <a:rPr lang="it-IT" dirty="0" smtClean="0">
                <a:effectLst/>
              </a:rPr>
              <a:t>.</a:t>
            </a:r>
            <a:endParaRPr lang="it-IT" dirty="0">
              <a:effectLst/>
            </a:endParaRPr>
          </a:p>
          <a:p>
            <a:r>
              <a:rPr lang="it-IT" b="1" dirty="0" smtClean="0">
                <a:effectLst/>
              </a:rPr>
              <a:t>COSME: </a:t>
            </a:r>
            <a:r>
              <a:rPr lang="it-IT" dirty="0" smtClean="0">
                <a:effectLst/>
              </a:rPr>
              <a:t>Programma </a:t>
            </a:r>
            <a:r>
              <a:rPr lang="it-IT" dirty="0">
                <a:effectLst/>
              </a:rPr>
              <a:t>per la competitività delle Imprese e delle PMI </a:t>
            </a:r>
          </a:p>
          <a:p>
            <a:r>
              <a:rPr lang="it-IT" b="1" dirty="0">
                <a:effectLst/>
              </a:rPr>
              <a:t>DIRITTI E </a:t>
            </a:r>
            <a:r>
              <a:rPr lang="it-IT" b="1" dirty="0" smtClean="0">
                <a:effectLst/>
              </a:rPr>
              <a:t>CITTADINANZA: </a:t>
            </a:r>
            <a:r>
              <a:rPr lang="it-IT" dirty="0" smtClean="0">
                <a:effectLst/>
              </a:rPr>
              <a:t>Si </a:t>
            </a:r>
            <a:r>
              <a:rPr lang="it-IT" dirty="0">
                <a:effectLst/>
              </a:rPr>
              <a:t>propone di contribuire a rendere i diritti e le libertà delle persone effettive nella pratica, facendoli conoscere meglio e applicandoli in modo più coerente in tutta l'UE. </a:t>
            </a:r>
          </a:p>
          <a:p>
            <a:r>
              <a:rPr lang="it-IT" b="1" dirty="0">
                <a:effectLst/>
              </a:rPr>
              <a:t>DOGANA </a:t>
            </a:r>
            <a:r>
              <a:rPr lang="it-IT" b="1" dirty="0" smtClean="0">
                <a:effectLst/>
              </a:rPr>
              <a:t>2020: </a:t>
            </a:r>
            <a:r>
              <a:rPr lang="it-IT" dirty="0" smtClean="0">
                <a:effectLst/>
              </a:rPr>
              <a:t>Il </a:t>
            </a:r>
            <a:r>
              <a:rPr lang="it-IT" dirty="0">
                <a:effectLst/>
              </a:rPr>
              <a:t>programma è orientato specificamente verso il funzionamento dell’unione doganale dell’UE.</a:t>
            </a:r>
          </a:p>
          <a:p>
            <a:endParaRPr lang="en-US" dirty="0"/>
          </a:p>
        </p:txBody>
      </p:sp>
    </p:spTree>
    <p:extLst>
      <p:ext uri="{BB962C8B-B14F-4D97-AF65-F5344CB8AC3E}">
        <p14:creationId xmlns:p14="http://schemas.microsoft.com/office/powerpoint/2010/main" val="1889095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(4)</a:t>
            </a:r>
            <a:endParaRPr lang="en-US" dirty="0"/>
          </a:p>
        </p:txBody>
      </p:sp>
      <p:sp>
        <p:nvSpPr>
          <p:cNvPr id="3" name="Content Placeholder 2"/>
          <p:cNvSpPr>
            <a:spLocks noGrp="1"/>
          </p:cNvSpPr>
          <p:nvPr>
            <p:ph idx="1"/>
          </p:nvPr>
        </p:nvSpPr>
        <p:spPr/>
        <p:txBody>
          <a:bodyPr>
            <a:normAutofit fontScale="85000" lnSpcReduction="10000"/>
          </a:bodyPr>
          <a:lstStyle/>
          <a:p>
            <a:r>
              <a:rPr lang="it-IT" b="1" dirty="0">
                <a:effectLst/>
                <a:hlinkClick r:id="rId2"/>
              </a:rPr>
              <a:t>ERASMUS</a:t>
            </a:r>
            <a:r>
              <a:rPr lang="it-IT" b="1" dirty="0" smtClean="0">
                <a:effectLst/>
                <a:hlinkClick r:id="rId2"/>
              </a:rPr>
              <a:t>+</a:t>
            </a:r>
            <a:r>
              <a:rPr lang="it-IT" b="1" dirty="0" smtClean="0">
                <a:effectLst/>
              </a:rPr>
              <a:t>: </a:t>
            </a:r>
            <a:r>
              <a:rPr lang="it-IT" dirty="0" smtClean="0">
                <a:effectLst/>
              </a:rPr>
              <a:t>Il </a:t>
            </a:r>
            <a:r>
              <a:rPr lang="it-IT" dirty="0">
                <a:effectLst/>
              </a:rPr>
              <a:t>programma riunisce in un unico programma semplificato il Programma per l’Apprendimento Permanente (</a:t>
            </a:r>
            <a:r>
              <a:rPr lang="it-IT" i="1" dirty="0">
                <a:effectLst/>
              </a:rPr>
              <a:t>Leonardo, </a:t>
            </a:r>
            <a:r>
              <a:rPr lang="it-IT" i="1" dirty="0" err="1">
                <a:effectLst/>
              </a:rPr>
              <a:t>Comenius</a:t>
            </a:r>
            <a:r>
              <a:rPr lang="it-IT" i="1" dirty="0">
                <a:effectLst/>
              </a:rPr>
              <a:t>, </a:t>
            </a:r>
            <a:r>
              <a:rPr lang="it-IT" i="1" dirty="0" err="1">
                <a:effectLst/>
              </a:rPr>
              <a:t>Grundtvig</a:t>
            </a:r>
            <a:r>
              <a:rPr lang="it-IT" i="1" dirty="0">
                <a:effectLst/>
              </a:rPr>
              <a:t>, Erasmus e azioni Jean </a:t>
            </a:r>
            <a:r>
              <a:rPr lang="it-IT" i="1" dirty="0" err="1">
                <a:effectLst/>
              </a:rPr>
              <a:t>Monnet</a:t>
            </a:r>
            <a:r>
              <a:rPr lang="it-IT" i="1" dirty="0">
                <a:effectLst/>
              </a:rPr>
              <a:t>),</a:t>
            </a:r>
            <a:r>
              <a:rPr lang="it-IT" dirty="0">
                <a:effectLst/>
              </a:rPr>
              <a:t> </a:t>
            </a:r>
            <a:r>
              <a:rPr lang="it-IT" i="1" dirty="0">
                <a:effectLst/>
              </a:rPr>
              <a:t>Gioventù in Azione</a:t>
            </a:r>
            <a:r>
              <a:rPr lang="it-IT" dirty="0">
                <a:effectLst/>
              </a:rPr>
              <a:t> ed altri cinque programmi compresi </a:t>
            </a:r>
            <a:r>
              <a:rPr lang="it-IT" i="1" dirty="0">
                <a:effectLst/>
              </a:rPr>
              <a:t>Erasmus </a:t>
            </a:r>
            <a:r>
              <a:rPr lang="it-IT" i="1" dirty="0" err="1">
                <a:effectLst/>
              </a:rPr>
              <a:t>Mundus</a:t>
            </a:r>
            <a:r>
              <a:rPr lang="it-IT" i="1" dirty="0">
                <a:effectLst/>
              </a:rPr>
              <a:t> e </a:t>
            </a:r>
            <a:r>
              <a:rPr lang="it-IT" i="1" dirty="0" err="1">
                <a:effectLst/>
              </a:rPr>
              <a:t>Tempus</a:t>
            </a:r>
            <a:r>
              <a:rPr lang="it-IT" i="1" dirty="0">
                <a:effectLst/>
              </a:rPr>
              <a:t>.</a:t>
            </a:r>
            <a:endParaRPr lang="it-IT" dirty="0">
              <a:effectLst/>
            </a:endParaRPr>
          </a:p>
          <a:p>
            <a:r>
              <a:rPr lang="it-IT" b="1" dirty="0">
                <a:effectLst/>
              </a:rPr>
              <a:t>EUROPA </a:t>
            </a:r>
            <a:r>
              <a:rPr lang="it-IT" b="1" dirty="0" smtClean="0">
                <a:effectLst/>
              </a:rPr>
              <a:t>CREATIVA</a:t>
            </a:r>
            <a:r>
              <a:rPr lang="it-IT" dirty="0" smtClean="0">
                <a:effectLst/>
              </a:rPr>
              <a:t>: Sostituisce i 3 vecchi programmi: Cultura, Media, Media </a:t>
            </a:r>
            <a:r>
              <a:rPr lang="it-IT" dirty="0" err="1" smtClean="0">
                <a:effectLst/>
              </a:rPr>
              <a:t>Mundus</a:t>
            </a:r>
            <a:endParaRPr lang="it-IT" dirty="0" smtClean="0">
              <a:effectLst/>
            </a:endParaRPr>
          </a:p>
          <a:p>
            <a:r>
              <a:rPr lang="it-IT" b="1" dirty="0">
                <a:effectLst/>
              </a:rPr>
              <a:t>EUROPA PER I </a:t>
            </a:r>
            <a:r>
              <a:rPr lang="it-IT" b="1" dirty="0" smtClean="0">
                <a:effectLst/>
              </a:rPr>
              <a:t>CITTADINI: </a:t>
            </a:r>
            <a:r>
              <a:rPr lang="it-IT" dirty="0" smtClean="0">
                <a:effectLst/>
              </a:rPr>
              <a:t>Per </a:t>
            </a:r>
            <a:r>
              <a:rPr lang="it-IT" dirty="0">
                <a:effectLst/>
              </a:rPr>
              <a:t>sensibilizzare i cittadini ai diversi aspetti della cittadinanza europea il nuovo programma sosterrà:</a:t>
            </a:r>
            <a:br>
              <a:rPr lang="it-IT" dirty="0">
                <a:effectLst/>
              </a:rPr>
            </a:br>
            <a:r>
              <a:rPr lang="it-IT" dirty="0">
                <a:effectLst/>
              </a:rPr>
              <a:t>- Gruppi di riflessione,</a:t>
            </a:r>
            <a:br>
              <a:rPr lang="it-IT" dirty="0">
                <a:effectLst/>
              </a:rPr>
            </a:br>
            <a:r>
              <a:rPr lang="it-IT" dirty="0">
                <a:effectLst/>
              </a:rPr>
              <a:t>- gruppi di cittadini</a:t>
            </a:r>
            <a:br>
              <a:rPr lang="it-IT" dirty="0">
                <a:effectLst/>
              </a:rPr>
            </a:br>
            <a:r>
              <a:rPr lang="it-IT" dirty="0">
                <a:effectLst/>
              </a:rPr>
              <a:t>- e altre organizzazioni della società civile</a:t>
            </a:r>
          </a:p>
          <a:p>
            <a:endParaRPr lang="en-US" dirty="0"/>
          </a:p>
        </p:txBody>
      </p:sp>
    </p:spTree>
    <p:extLst>
      <p:ext uri="{BB962C8B-B14F-4D97-AF65-F5344CB8AC3E}">
        <p14:creationId xmlns:p14="http://schemas.microsoft.com/office/powerpoint/2010/main" val="997042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(5)</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FISCALIS 2020</a:t>
            </a:r>
            <a:r>
              <a:rPr lang="en-US" dirty="0" smtClean="0"/>
              <a:t>: </a:t>
            </a:r>
            <a:r>
              <a:rPr lang="it-IT" dirty="0">
                <a:effectLst/>
              </a:rPr>
              <a:t>Il programma, destinato alle Autorità fiscali, sostituisce Il programma </a:t>
            </a:r>
            <a:r>
              <a:rPr lang="it-IT" dirty="0" err="1">
                <a:effectLst/>
              </a:rPr>
              <a:t>Fiscalis</a:t>
            </a:r>
            <a:r>
              <a:rPr lang="it-IT" dirty="0">
                <a:effectLst/>
              </a:rPr>
              <a:t> 2013</a:t>
            </a:r>
            <a:r>
              <a:rPr lang="it-IT" dirty="0" smtClean="0">
                <a:effectLst/>
              </a:rPr>
              <a:t>. Obiettivo </a:t>
            </a:r>
            <a:r>
              <a:rPr lang="it-IT" dirty="0">
                <a:effectLst/>
              </a:rPr>
              <a:t>specifico del programma consiste nel migliorare il funzionamento dei regimi fiscali, in particolare tramite la cooperazione fra i paesi partecipanti, le rispettive autorità fiscali, i loro funzionari ed esperti esterni. </a:t>
            </a:r>
            <a:endParaRPr lang="it-IT" dirty="0" smtClean="0">
              <a:effectLst/>
            </a:endParaRPr>
          </a:p>
          <a:p>
            <a:r>
              <a:rPr lang="it-IT" b="1" dirty="0" smtClean="0">
                <a:effectLst/>
              </a:rPr>
              <a:t>FONDO ASILO E MIGRAZIONE</a:t>
            </a:r>
            <a:r>
              <a:rPr lang="it-IT" dirty="0" smtClean="0">
                <a:effectLst/>
              </a:rPr>
              <a:t>: </a:t>
            </a:r>
            <a:r>
              <a:rPr lang="it-IT" dirty="0">
                <a:effectLst/>
              </a:rPr>
              <a:t>La priorità è lo sviluppo del Sistema europeo comune di asilo e, in particolare, le azioni per migliorare le condizioni di accoglienza dei richiedenti asilo e le procedure di asilo negli Stati membri, oltre che per migliorare l'efficacia del sistema di condivisione delle responsabilità fra gli Stati membri e con i Paesi </a:t>
            </a:r>
            <a:r>
              <a:rPr lang="it-IT" dirty="0" smtClean="0">
                <a:effectLst/>
              </a:rPr>
              <a:t>terzi</a:t>
            </a:r>
            <a:r>
              <a:rPr lang="it-IT" i="1" dirty="0" smtClean="0">
                <a:effectLst/>
              </a:rPr>
              <a:t>.</a:t>
            </a:r>
            <a:r>
              <a:rPr lang="it-IT" dirty="0" smtClean="0">
                <a:effectLst/>
              </a:rPr>
              <a:t> </a:t>
            </a:r>
            <a:endParaRPr lang="en-US" dirty="0"/>
          </a:p>
        </p:txBody>
      </p:sp>
    </p:spTree>
    <p:extLst>
      <p:ext uri="{BB962C8B-B14F-4D97-AF65-F5344CB8AC3E}">
        <p14:creationId xmlns:p14="http://schemas.microsoft.com/office/powerpoint/2010/main" val="736585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(6)</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FONDO PER LA SICUREZZA INTERNA</a:t>
            </a:r>
            <a:r>
              <a:rPr lang="en-US" dirty="0" smtClean="0"/>
              <a:t>: </a:t>
            </a:r>
            <a:r>
              <a:rPr lang="it-IT" dirty="0">
                <a:effectLst/>
              </a:rPr>
              <a:t>Il Fondo per la Sicurezza Interna, finanzierà azioni per controllare i confini esterni dell'UE e applicare le regole europee in materia di visti, che hanno ovviamente pesanti ripercussioni sulla possibilità di arrivare sul territorio degli Stati membri dell'Unione europea per presentare una domanda di protezione internazionale. </a:t>
            </a:r>
            <a:endParaRPr lang="it-IT" dirty="0" smtClean="0">
              <a:effectLst/>
            </a:endParaRPr>
          </a:p>
          <a:p>
            <a:r>
              <a:rPr lang="en-US" b="1" dirty="0" smtClean="0"/>
              <a:t>GIUSTIZIA</a:t>
            </a:r>
            <a:r>
              <a:rPr lang="en-US" dirty="0" smtClean="0"/>
              <a:t>: </a:t>
            </a:r>
            <a:r>
              <a:rPr lang="it-IT" dirty="0">
                <a:effectLst/>
              </a:rPr>
              <a:t>Il Programma Giustizia 2014-2020 sostituisce i seguenti attuali programmi:</a:t>
            </a:r>
            <a:br>
              <a:rPr lang="it-IT" dirty="0">
                <a:effectLst/>
              </a:rPr>
            </a:br>
            <a:r>
              <a:rPr lang="it-IT" dirty="0">
                <a:effectLst/>
              </a:rPr>
              <a:t>- Giustizia Penale</a:t>
            </a:r>
            <a:br>
              <a:rPr lang="it-IT" dirty="0">
                <a:effectLst/>
              </a:rPr>
            </a:br>
            <a:r>
              <a:rPr lang="it-IT" dirty="0">
                <a:effectLst/>
              </a:rPr>
              <a:t>- Giustizia Civile</a:t>
            </a:r>
            <a:br>
              <a:rPr lang="it-IT" dirty="0">
                <a:effectLst/>
              </a:rPr>
            </a:br>
            <a:r>
              <a:rPr lang="it-IT" dirty="0">
                <a:effectLst/>
              </a:rPr>
              <a:t>- Prevenzione e informazione in materia di droga. </a:t>
            </a:r>
            <a:endParaRPr lang="en-US" dirty="0"/>
          </a:p>
        </p:txBody>
      </p:sp>
    </p:spTree>
    <p:extLst>
      <p:ext uri="{BB962C8B-B14F-4D97-AF65-F5344CB8AC3E}">
        <p14:creationId xmlns:p14="http://schemas.microsoft.com/office/powerpoint/2010/main" val="1218533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(7)</a:t>
            </a:r>
            <a:endParaRPr lang="en-US" dirty="0"/>
          </a:p>
        </p:txBody>
      </p:sp>
      <p:sp>
        <p:nvSpPr>
          <p:cNvPr id="3" name="Content Placeholder 2"/>
          <p:cNvSpPr>
            <a:spLocks noGrp="1"/>
          </p:cNvSpPr>
          <p:nvPr>
            <p:ph idx="1"/>
          </p:nvPr>
        </p:nvSpPr>
        <p:spPr>
          <a:xfrm>
            <a:off x="779462" y="1828800"/>
            <a:ext cx="7844027" cy="4506774"/>
          </a:xfrm>
        </p:spPr>
        <p:txBody>
          <a:bodyPr>
            <a:normAutofit fontScale="85000" lnSpcReduction="10000"/>
          </a:bodyPr>
          <a:lstStyle/>
          <a:p>
            <a:r>
              <a:rPr lang="en-US" b="1" dirty="0" smtClean="0"/>
              <a:t>HERCULE III</a:t>
            </a:r>
            <a:r>
              <a:rPr lang="en-US" dirty="0" smtClean="0"/>
              <a:t>: </a:t>
            </a:r>
            <a:r>
              <a:rPr lang="it-IT" dirty="0" smtClean="0">
                <a:effectLst/>
              </a:rPr>
              <a:t>Sostituisce </a:t>
            </a:r>
            <a:r>
              <a:rPr lang="it-IT" dirty="0">
                <a:effectLst/>
              </a:rPr>
              <a:t>il programma </a:t>
            </a:r>
            <a:r>
              <a:rPr lang="it-IT" i="1" dirty="0">
                <a:effectLst/>
              </a:rPr>
              <a:t>"Hercule </a:t>
            </a:r>
            <a:r>
              <a:rPr lang="it-IT" i="1" dirty="0" smtClean="0">
                <a:effectLst/>
              </a:rPr>
              <a:t>II”</a:t>
            </a:r>
            <a:r>
              <a:rPr lang="it-IT" dirty="0" smtClean="0">
                <a:effectLst/>
              </a:rPr>
              <a:t>. L’obiettivo </a:t>
            </a:r>
            <a:r>
              <a:rPr lang="it-IT" dirty="0">
                <a:effectLst/>
              </a:rPr>
              <a:t>generale del programma consiste nel tutelare gli interessi finanziari dell’Unione, migliorando in tal modo la competitività dell’economia europea e garantendo la protezione del denaro dei contribuenti.</a:t>
            </a:r>
            <a:br>
              <a:rPr lang="it-IT" dirty="0">
                <a:effectLst/>
              </a:rPr>
            </a:br>
            <a:r>
              <a:rPr lang="it-IT" dirty="0" smtClean="0">
                <a:effectLst/>
              </a:rPr>
              <a:t>L’obiettivo </a:t>
            </a:r>
            <a:r>
              <a:rPr lang="it-IT" dirty="0">
                <a:effectLst/>
              </a:rPr>
              <a:t>specifico del programma consiste nel prevenire e contrastare la frode, la corruzione e ogni altra attività illecita lesiva degli interessi finanziari dell’Unione</a:t>
            </a:r>
            <a:r>
              <a:rPr lang="it-IT" dirty="0" smtClean="0">
                <a:effectLst/>
              </a:rPr>
              <a:t>.</a:t>
            </a:r>
          </a:p>
          <a:p>
            <a:r>
              <a:rPr lang="it-IT" b="1" dirty="0" smtClean="0">
                <a:effectLst/>
              </a:rPr>
              <a:t>HORIZON 2020</a:t>
            </a:r>
            <a:r>
              <a:rPr lang="it-IT" dirty="0" smtClean="0">
                <a:effectLst/>
              </a:rPr>
              <a:t>: Riunisce </a:t>
            </a:r>
            <a:r>
              <a:rPr lang="it-IT" dirty="0">
                <a:effectLst/>
              </a:rPr>
              <a:t>in un unico programma tutti gli investimenti dell'UE per la Ricerca e l'Innovazione e mira a potenziare la competitività e l'innovazione nelle PMI. </a:t>
            </a:r>
            <a:r>
              <a:rPr lang="it-IT" dirty="0" smtClean="0">
                <a:effectLst/>
              </a:rPr>
              <a:t>Sostituisce </a:t>
            </a:r>
            <a:r>
              <a:rPr lang="it-IT" dirty="0">
                <a:effectLst/>
              </a:rPr>
              <a:t>i seguenti programmi:</a:t>
            </a:r>
            <a:br>
              <a:rPr lang="it-IT" dirty="0">
                <a:effectLst/>
              </a:rPr>
            </a:br>
            <a:r>
              <a:rPr lang="it-IT" dirty="0">
                <a:effectLst/>
              </a:rPr>
              <a:t>- VII Programma Quadro di RST</a:t>
            </a:r>
            <a:br>
              <a:rPr lang="it-IT" dirty="0">
                <a:effectLst/>
              </a:rPr>
            </a:br>
            <a:r>
              <a:rPr lang="it-IT" dirty="0">
                <a:effectLst/>
              </a:rPr>
              <a:t>- CIP - Programma Quadro per la Competitività e l'Innovazione</a:t>
            </a:r>
            <a:br>
              <a:rPr lang="it-IT" dirty="0">
                <a:effectLst/>
              </a:rPr>
            </a:br>
            <a:r>
              <a:rPr lang="it-IT" dirty="0">
                <a:effectLst/>
              </a:rPr>
              <a:t>- Istituto europeo di Innovazione Tecnologica</a:t>
            </a:r>
          </a:p>
          <a:p>
            <a:endParaRPr lang="it-IT" dirty="0">
              <a:effectLst/>
            </a:endParaRPr>
          </a:p>
          <a:p>
            <a:endParaRPr lang="en-US" dirty="0"/>
          </a:p>
        </p:txBody>
      </p:sp>
    </p:spTree>
    <p:extLst>
      <p:ext uri="{BB962C8B-B14F-4D97-AF65-F5344CB8AC3E}">
        <p14:creationId xmlns:p14="http://schemas.microsoft.com/office/powerpoint/2010/main" val="4129448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(8)</a:t>
            </a:r>
            <a:endParaRPr lang="en-US" dirty="0"/>
          </a:p>
        </p:txBody>
      </p:sp>
      <p:sp>
        <p:nvSpPr>
          <p:cNvPr id="3" name="Content Placeholder 2"/>
          <p:cNvSpPr>
            <a:spLocks noGrp="1"/>
          </p:cNvSpPr>
          <p:nvPr>
            <p:ph idx="1"/>
          </p:nvPr>
        </p:nvSpPr>
        <p:spPr/>
        <p:txBody>
          <a:bodyPr>
            <a:normAutofit lnSpcReduction="10000"/>
          </a:bodyPr>
          <a:lstStyle/>
          <a:p>
            <a:r>
              <a:rPr lang="en-US" b="1" dirty="0" smtClean="0"/>
              <a:t>LIFE</a:t>
            </a:r>
            <a:r>
              <a:rPr lang="en-US" dirty="0" smtClean="0"/>
              <a:t>: </a:t>
            </a:r>
            <a:r>
              <a:rPr lang="it-IT" dirty="0" smtClean="0">
                <a:effectLst/>
              </a:rPr>
              <a:t>Sostituisce </a:t>
            </a:r>
            <a:r>
              <a:rPr lang="it-IT" dirty="0">
                <a:effectLst/>
              </a:rPr>
              <a:t>l'attuale programma Life</a:t>
            </a:r>
            <a:r>
              <a:rPr lang="it-IT" dirty="0" smtClean="0">
                <a:effectLst/>
              </a:rPr>
              <a:t>+. Gli </a:t>
            </a:r>
            <a:r>
              <a:rPr lang="it-IT" dirty="0">
                <a:effectLst/>
              </a:rPr>
              <a:t>obiettivi del programma saranno conseguiti attraverso 2 </a:t>
            </a:r>
            <a:r>
              <a:rPr lang="it-IT" dirty="0" smtClean="0">
                <a:effectLst/>
              </a:rPr>
              <a:t>sottoprogrammi:</a:t>
            </a:r>
            <a:r>
              <a:rPr lang="it-IT" dirty="0">
                <a:effectLst/>
              </a:rPr>
              <a:t> </a:t>
            </a:r>
            <a:r>
              <a:rPr lang="it-IT" dirty="0" smtClean="0">
                <a:effectLst/>
              </a:rPr>
              <a:t>1) Ambiente; 2) </a:t>
            </a:r>
            <a:r>
              <a:rPr lang="it-IT" dirty="0">
                <a:effectLst/>
              </a:rPr>
              <a:t>Azione per il clima</a:t>
            </a:r>
            <a:r>
              <a:rPr lang="it-IT" dirty="0" smtClean="0">
                <a:effectLst/>
              </a:rPr>
              <a:t>.</a:t>
            </a:r>
          </a:p>
          <a:p>
            <a:r>
              <a:rPr lang="it-IT" b="1" dirty="0" smtClean="0">
                <a:effectLst/>
              </a:rPr>
              <a:t>MECCANISMO EUROPEO PER LA PROTEZIONE CIVILE</a:t>
            </a:r>
            <a:r>
              <a:rPr lang="it-IT" dirty="0" smtClean="0">
                <a:effectLst/>
              </a:rPr>
              <a:t>: </a:t>
            </a:r>
            <a:r>
              <a:rPr lang="it-IT" dirty="0">
                <a:effectLst/>
              </a:rPr>
              <a:t>La cooperazione UE nel campo della protezione civile mira </a:t>
            </a:r>
            <a:r>
              <a:rPr lang="it-IT" dirty="0" smtClean="0">
                <a:effectLst/>
              </a:rPr>
              <a:t>a: 1) facilitare </a:t>
            </a:r>
            <a:r>
              <a:rPr lang="it-IT" dirty="0">
                <a:effectLst/>
              </a:rPr>
              <a:t>una risposta rapida ed efficiente alle </a:t>
            </a:r>
            <a:r>
              <a:rPr lang="it-IT" dirty="0" smtClean="0">
                <a:effectLst/>
              </a:rPr>
              <a:t>catastrofi; 2) garantire </a:t>
            </a:r>
            <a:r>
              <a:rPr lang="it-IT" dirty="0">
                <a:effectLst/>
              </a:rPr>
              <a:t>una sufficiente preparazione dei responsabili e degli operatori della protezione civile rispetto alle </a:t>
            </a:r>
            <a:r>
              <a:rPr lang="it-IT" dirty="0" smtClean="0">
                <a:effectLst/>
              </a:rPr>
              <a:t>emergenze; 3) elaborare </a:t>
            </a:r>
            <a:r>
              <a:rPr lang="it-IT" dirty="0">
                <a:effectLst/>
              </a:rPr>
              <a:t>misure per la prevenzione delle </a:t>
            </a:r>
            <a:r>
              <a:rPr lang="it-IT" dirty="0" smtClean="0">
                <a:effectLst/>
              </a:rPr>
              <a:t>catastrofi.</a:t>
            </a:r>
            <a:endParaRPr lang="it-IT" dirty="0">
              <a:effectLst/>
            </a:endParaRPr>
          </a:p>
          <a:p>
            <a:endParaRPr lang="it-IT" dirty="0">
              <a:effectLst/>
            </a:endParaRPr>
          </a:p>
          <a:p>
            <a:endParaRPr lang="en-US" dirty="0"/>
          </a:p>
        </p:txBody>
      </p:sp>
    </p:spTree>
    <p:extLst>
      <p:ext uri="{BB962C8B-B14F-4D97-AF65-F5344CB8AC3E}">
        <p14:creationId xmlns:p14="http://schemas.microsoft.com/office/powerpoint/2010/main" val="21851339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(9)</a:t>
            </a:r>
            <a:endParaRPr lang="en-US" dirty="0"/>
          </a:p>
        </p:txBody>
      </p:sp>
      <p:sp>
        <p:nvSpPr>
          <p:cNvPr id="3" name="Content Placeholder 2"/>
          <p:cNvSpPr>
            <a:spLocks noGrp="1"/>
          </p:cNvSpPr>
          <p:nvPr>
            <p:ph idx="1"/>
          </p:nvPr>
        </p:nvSpPr>
        <p:spPr/>
        <p:txBody>
          <a:bodyPr>
            <a:normAutofit lnSpcReduction="10000"/>
          </a:bodyPr>
          <a:lstStyle/>
          <a:p>
            <a:r>
              <a:rPr lang="en-US" b="1" dirty="0" smtClean="0"/>
              <a:t>MECCANISMO PER COLLEGARE L’EUROPA</a:t>
            </a:r>
            <a:r>
              <a:rPr lang="en-US" dirty="0" smtClean="0"/>
              <a:t>: </a:t>
            </a:r>
            <a:r>
              <a:rPr lang="it-IT" dirty="0" smtClean="0">
                <a:effectLst/>
              </a:rPr>
              <a:t>Sostituirà </a:t>
            </a:r>
            <a:r>
              <a:rPr lang="it-IT" dirty="0">
                <a:effectLst/>
              </a:rPr>
              <a:t>gli attuali programmi:</a:t>
            </a:r>
            <a:r>
              <a:rPr lang="it-IT" i="1" dirty="0">
                <a:effectLst/>
              </a:rPr>
              <a:t>- TEN-T - TEN-E - Marco Polo </a:t>
            </a:r>
            <a:r>
              <a:rPr lang="it-IT" i="1" dirty="0" smtClean="0">
                <a:effectLst/>
              </a:rPr>
              <a:t>2</a:t>
            </a:r>
            <a:r>
              <a:rPr lang="it-IT" dirty="0" smtClean="0">
                <a:effectLst/>
              </a:rPr>
              <a:t>. Il </a:t>
            </a:r>
            <a:r>
              <a:rPr lang="it-IT" dirty="0">
                <a:effectLst/>
              </a:rPr>
              <a:t>programma mira a completare il mercato unico europeo delle reti di trasporto, di energia e digitali</a:t>
            </a:r>
            <a:r>
              <a:rPr lang="it-IT" dirty="0" smtClean="0">
                <a:effectLst/>
              </a:rPr>
              <a:t>.</a:t>
            </a:r>
          </a:p>
          <a:p>
            <a:r>
              <a:rPr lang="it-IT" b="1" dirty="0" smtClean="0">
                <a:effectLst/>
              </a:rPr>
              <a:t>PERICLE</a:t>
            </a:r>
            <a:r>
              <a:rPr lang="it-IT" dirty="0" smtClean="0">
                <a:effectLst/>
              </a:rPr>
              <a:t>: </a:t>
            </a:r>
            <a:r>
              <a:rPr lang="it-IT" dirty="0">
                <a:effectLst/>
              </a:rPr>
              <a:t>L’obiettivo generale del programma è prevenire e combattere la falsificazione e le frodi, migliorando così la competitività dell'economia europea e assicurando la sostenibilità delle finanze pubbliche. </a:t>
            </a:r>
            <a:r>
              <a:rPr lang="it-IT" dirty="0" smtClean="0">
                <a:effectLst/>
              </a:rPr>
              <a:t>L’obiettivo </a:t>
            </a:r>
            <a:r>
              <a:rPr lang="it-IT" dirty="0">
                <a:effectLst/>
              </a:rPr>
              <a:t>specifico del programma è di proteggere le banconote e le monete in euro contro la contraffazione e le relative </a:t>
            </a:r>
            <a:r>
              <a:rPr lang="it-IT" dirty="0" smtClean="0">
                <a:effectLst/>
              </a:rPr>
              <a:t>frodi.</a:t>
            </a:r>
            <a:endParaRPr lang="it-IT" dirty="0">
              <a:effectLst/>
            </a:endParaRPr>
          </a:p>
          <a:p>
            <a:endParaRPr lang="en-US" dirty="0"/>
          </a:p>
        </p:txBody>
      </p:sp>
    </p:spTree>
    <p:extLst>
      <p:ext uri="{BB962C8B-B14F-4D97-AF65-F5344CB8AC3E}">
        <p14:creationId xmlns:p14="http://schemas.microsoft.com/office/powerpoint/2010/main" val="34438436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(10)</a:t>
            </a:r>
            <a:endParaRPr lang="en-US" dirty="0"/>
          </a:p>
        </p:txBody>
      </p:sp>
      <p:sp>
        <p:nvSpPr>
          <p:cNvPr id="3" name="Content Placeholder 2"/>
          <p:cNvSpPr>
            <a:spLocks noGrp="1"/>
          </p:cNvSpPr>
          <p:nvPr>
            <p:ph idx="1"/>
          </p:nvPr>
        </p:nvSpPr>
        <p:spPr/>
        <p:txBody>
          <a:bodyPr>
            <a:normAutofit fontScale="85000" lnSpcReduction="20000"/>
          </a:bodyPr>
          <a:lstStyle/>
          <a:p>
            <a:r>
              <a:rPr lang="en-US" b="1" dirty="0" smtClean="0"/>
              <a:t>PROGRAMMA CONSUMATORI</a:t>
            </a:r>
            <a:r>
              <a:rPr lang="en-US" dirty="0" smtClean="0"/>
              <a:t>: </a:t>
            </a:r>
            <a:r>
              <a:rPr lang="it-IT" dirty="0">
                <a:effectLst/>
              </a:rPr>
              <a:t>Il programma Consumatori sostituirà l'attuale </a:t>
            </a:r>
            <a:r>
              <a:rPr lang="it-IT" i="1" dirty="0">
                <a:effectLst/>
              </a:rPr>
              <a:t>"Programma per la protezione dei consumatori"</a:t>
            </a:r>
            <a:br>
              <a:rPr lang="it-IT" i="1" dirty="0">
                <a:effectLst/>
              </a:rPr>
            </a:br>
            <a:r>
              <a:rPr lang="it-IT" dirty="0">
                <a:effectLst/>
              </a:rPr>
              <a:t>Il programma mira a sostenere la politica consumeristica dell’UE. Si prefigge di porre i consumatori al centro del mercato unico e di conferire loro i poteri per partecipare attivamente al mercato e far sì che esso funzioni a loro vantaggio. </a:t>
            </a:r>
            <a:endParaRPr lang="it-IT" dirty="0" smtClean="0">
              <a:effectLst/>
            </a:endParaRPr>
          </a:p>
          <a:p>
            <a:r>
              <a:rPr lang="it-IT" b="1" dirty="0" smtClean="0">
                <a:effectLst/>
              </a:rPr>
              <a:t>PROGRAMMA PER IL CAMBIAMENTO E L’INNOVAZIONE SOCIALE</a:t>
            </a:r>
            <a:r>
              <a:rPr lang="it-IT" dirty="0" smtClean="0">
                <a:effectLst/>
              </a:rPr>
              <a:t>: Sostituisce </a:t>
            </a:r>
            <a:r>
              <a:rPr lang="it-IT" dirty="0">
                <a:effectLst/>
              </a:rPr>
              <a:t>i 3 seguenti programmi attuali: </a:t>
            </a:r>
            <a:r>
              <a:rPr lang="it-IT" i="1" dirty="0">
                <a:effectLst/>
              </a:rPr>
              <a:t>- Progress - </a:t>
            </a:r>
            <a:r>
              <a:rPr lang="it-IT" i="1" dirty="0" err="1">
                <a:effectLst/>
              </a:rPr>
              <a:t>Eures</a:t>
            </a:r>
            <a:r>
              <a:rPr lang="it-IT" i="1" dirty="0">
                <a:effectLst/>
              </a:rPr>
              <a:t> - Progress di </a:t>
            </a:r>
            <a:r>
              <a:rPr lang="it-IT" i="1" dirty="0" err="1" smtClean="0">
                <a:effectLst/>
              </a:rPr>
              <a:t>microfinanza</a:t>
            </a:r>
            <a:r>
              <a:rPr lang="it-IT" i="1" dirty="0" smtClean="0">
                <a:effectLst/>
              </a:rPr>
              <a:t>. </a:t>
            </a:r>
            <a:r>
              <a:rPr lang="it-IT" dirty="0" smtClean="0">
                <a:effectLst/>
              </a:rPr>
              <a:t>Sarà </a:t>
            </a:r>
            <a:r>
              <a:rPr lang="it-IT" dirty="0">
                <a:effectLst/>
              </a:rPr>
              <a:t>strutturato su 3 assi distinti ma complementari:</a:t>
            </a:r>
            <a:br>
              <a:rPr lang="it-IT" dirty="0">
                <a:effectLst/>
              </a:rPr>
            </a:br>
            <a:r>
              <a:rPr lang="it-IT" dirty="0">
                <a:effectLst/>
              </a:rPr>
              <a:t>- Asse 1 - Progress: per l’occupazione e la solidarietà sociale</a:t>
            </a:r>
            <a:br>
              <a:rPr lang="it-IT" dirty="0">
                <a:effectLst/>
              </a:rPr>
            </a:br>
            <a:r>
              <a:rPr lang="it-IT" dirty="0">
                <a:effectLst/>
              </a:rPr>
              <a:t>- Asse 2 - </a:t>
            </a:r>
            <a:r>
              <a:rPr lang="it-IT" dirty="0" err="1">
                <a:effectLst/>
              </a:rPr>
              <a:t>Eures</a:t>
            </a:r>
            <a:r>
              <a:rPr lang="it-IT" dirty="0">
                <a:effectLst/>
              </a:rPr>
              <a:t>: la rete di servizi per l’impiego e la mobilità professionale</a:t>
            </a:r>
            <a:br>
              <a:rPr lang="it-IT" dirty="0">
                <a:effectLst/>
              </a:rPr>
            </a:br>
            <a:r>
              <a:rPr lang="it-IT" dirty="0">
                <a:effectLst/>
              </a:rPr>
              <a:t>- Asse 3 - </a:t>
            </a:r>
            <a:r>
              <a:rPr lang="it-IT" dirty="0" err="1">
                <a:effectLst/>
              </a:rPr>
              <a:t>Microfinanza</a:t>
            </a:r>
            <a:r>
              <a:rPr lang="it-IT" dirty="0">
                <a:effectLst/>
              </a:rPr>
              <a:t> e imprenditoria sociale: Progress di </a:t>
            </a:r>
            <a:r>
              <a:rPr lang="it-IT" dirty="0" err="1">
                <a:effectLst/>
              </a:rPr>
              <a:t>microfinanza</a:t>
            </a:r>
            <a:r>
              <a:rPr lang="it-IT" dirty="0">
                <a:effectLst/>
              </a:rPr>
              <a:t> e imprenditoria sociale</a:t>
            </a:r>
          </a:p>
          <a:p>
            <a:endParaRPr lang="en-US" dirty="0"/>
          </a:p>
        </p:txBody>
      </p:sp>
    </p:spTree>
    <p:extLst>
      <p:ext uri="{BB962C8B-B14F-4D97-AF65-F5344CB8AC3E}">
        <p14:creationId xmlns:p14="http://schemas.microsoft.com/office/powerpoint/2010/main" val="35992667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(11)</a:t>
            </a:r>
            <a:endParaRPr lang="en-US" dirty="0"/>
          </a:p>
        </p:txBody>
      </p:sp>
      <p:sp>
        <p:nvSpPr>
          <p:cNvPr id="3" name="Content Placeholder 2"/>
          <p:cNvSpPr>
            <a:spLocks noGrp="1"/>
          </p:cNvSpPr>
          <p:nvPr>
            <p:ph idx="1"/>
          </p:nvPr>
        </p:nvSpPr>
        <p:spPr>
          <a:xfrm>
            <a:off x="779463" y="1828800"/>
            <a:ext cx="7583488" cy="4551078"/>
          </a:xfrm>
        </p:spPr>
        <p:txBody>
          <a:bodyPr>
            <a:normAutofit fontScale="92500"/>
          </a:bodyPr>
          <a:lstStyle/>
          <a:p>
            <a:r>
              <a:rPr lang="en-US" b="1" dirty="0" smtClean="0"/>
              <a:t>PROGRAMMA SALUTE PER LA CRESCITA</a:t>
            </a:r>
            <a:r>
              <a:rPr lang="en-US" dirty="0" smtClean="0"/>
              <a:t>: </a:t>
            </a:r>
            <a:r>
              <a:rPr lang="it-IT" dirty="0" err="1" smtClean="0">
                <a:effectLst/>
              </a:rPr>
              <a:t>Sosttuisce</a:t>
            </a:r>
            <a:r>
              <a:rPr lang="it-IT" dirty="0" smtClean="0">
                <a:effectLst/>
              </a:rPr>
              <a:t> l'attuale ‘Programma </a:t>
            </a:r>
            <a:r>
              <a:rPr lang="it-IT" dirty="0">
                <a:effectLst/>
              </a:rPr>
              <a:t>comunitario in tema di </a:t>
            </a:r>
            <a:r>
              <a:rPr lang="it-IT" dirty="0" smtClean="0">
                <a:effectLst/>
              </a:rPr>
              <a:t>salute’. Mira </a:t>
            </a:r>
            <a:r>
              <a:rPr lang="it-IT" dirty="0">
                <a:effectLst/>
              </a:rPr>
              <a:t>a sostenere gli Stati Membri UE ad affrontare con efficacia le sfide economiche e demografiche che interessano i sistemi sanitari e permettere la popolazione di vivere più a lungo in buona salute. </a:t>
            </a:r>
            <a:endParaRPr lang="it-IT" dirty="0" smtClean="0">
              <a:effectLst/>
            </a:endParaRPr>
          </a:p>
          <a:p>
            <a:r>
              <a:rPr lang="it-IT" b="1" dirty="0" smtClean="0">
                <a:effectLst/>
              </a:rPr>
              <a:t>STRUMENTO PER LA GROENLANDIA</a:t>
            </a:r>
            <a:r>
              <a:rPr lang="it-IT" dirty="0" smtClean="0">
                <a:effectLst/>
              </a:rPr>
              <a:t>: Rappresenta </a:t>
            </a:r>
            <a:r>
              <a:rPr lang="it-IT" dirty="0">
                <a:effectLst/>
              </a:rPr>
              <a:t>una delle novità delle politiche dell'Unione europea nel 2014-2020 nei confronti dell'assistenza esterna.</a:t>
            </a:r>
            <a:br>
              <a:rPr lang="it-IT" dirty="0">
                <a:effectLst/>
              </a:rPr>
            </a:br>
            <a:r>
              <a:rPr lang="it-IT" dirty="0">
                <a:effectLst/>
              </a:rPr>
              <a:t>La proposta di un partenariato riveduto riconosce a la consapevolezza emergente a livello internazionale dell’importanza geostrategica della Groenlandia.</a:t>
            </a:r>
          </a:p>
          <a:p>
            <a:endParaRPr lang="en-US" dirty="0"/>
          </a:p>
        </p:txBody>
      </p:sp>
    </p:spTree>
    <p:extLst>
      <p:ext uri="{BB962C8B-B14F-4D97-AF65-F5344CB8AC3E}">
        <p14:creationId xmlns:p14="http://schemas.microsoft.com/office/powerpoint/2010/main" val="3945108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(12)</a:t>
            </a:r>
            <a:endParaRPr lang="en-US" dirty="0"/>
          </a:p>
        </p:txBody>
      </p:sp>
      <p:sp>
        <p:nvSpPr>
          <p:cNvPr id="3" name="Content Placeholder 2"/>
          <p:cNvSpPr>
            <a:spLocks noGrp="1"/>
          </p:cNvSpPr>
          <p:nvPr>
            <p:ph idx="1"/>
          </p:nvPr>
        </p:nvSpPr>
        <p:spPr>
          <a:xfrm>
            <a:off x="779463" y="1828800"/>
            <a:ext cx="7583488" cy="4861211"/>
          </a:xfrm>
        </p:spPr>
        <p:txBody>
          <a:bodyPr>
            <a:normAutofit fontScale="92500" lnSpcReduction="20000"/>
          </a:bodyPr>
          <a:lstStyle/>
          <a:p>
            <a:r>
              <a:rPr lang="en-US" b="1" dirty="0" smtClean="0"/>
              <a:t>STRUMENTO DI PARTENARIATO COI PAESI TERZI</a:t>
            </a:r>
            <a:r>
              <a:rPr lang="en-US" dirty="0" smtClean="0"/>
              <a:t>: </a:t>
            </a:r>
            <a:r>
              <a:rPr lang="it-IT" dirty="0">
                <a:effectLst/>
              </a:rPr>
              <a:t>sostituisce il </a:t>
            </a:r>
            <a:r>
              <a:rPr lang="it-IT" dirty="0" smtClean="0">
                <a:effectLst/>
              </a:rPr>
              <a:t>programma ‘Strumento </a:t>
            </a:r>
            <a:r>
              <a:rPr lang="it-IT" dirty="0">
                <a:effectLst/>
              </a:rPr>
              <a:t>finanziario per la cooperazione con i Paesi e territori industrializzati e con altri ad altro </a:t>
            </a:r>
            <a:r>
              <a:rPr lang="it-IT" dirty="0" smtClean="0">
                <a:effectLst/>
              </a:rPr>
              <a:t>reddito’</a:t>
            </a:r>
            <a:r>
              <a:rPr lang="it-IT" i="1" dirty="0" smtClean="0">
                <a:effectLst/>
              </a:rPr>
              <a:t>.</a:t>
            </a:r>
            <a:r>
              <a:rPr lang="it-IT" dirty="0">
                <a:effectLst/>
              </a:rPr>
              <a:t> </a:t>
            </a:r>
            <a:r>
              <a:rPr lang="it-IT" dirty="0" smtClean="0">
                <a:effectLst/>
              </a:rPr>
              <a:t>L'obiettivo </a:t>
            </a:r>
            <a:r>
              <a:rPr lang="it-IT" dirty="0">
                <a:effectLst/>
              </a:rPr>
              <a:t>principale è avanzare e promuovere gli interessi dell’Unione europea sostenendo la dimensione esterna delle politiche interne </a:t>
            </a:r>
            <a:r>
              <a:rPr lang="it-IT" i="1" dirty="0">
                <a:effectLst/>
              </a:rPr>
              <a:t>(ad esempio competitività, ricerca e innovazione, migrazione)</a:t>
            </a:r>
            <a:r>
              <a:rPr lang="it-IT" dirty="0">
                <a:effectLst/>
              </a:rPr>
              <a:t> e per affrontare le grandi sfide globali </a:t>
            </a:r>
            <a:r>
              <a:rPr lang="it-IT" i="1" dirty="0">
                <a:effectLst/>
              </a:rPr>
              <a:t>(ad esempio la sicurezza energetica, cambiamenti climatici e ambiente).</a:t>
            </a:r>
            <a:r>
              <a:rPr lang="it-IT" dirty="0">
                <a:effectLst/>
              </a:rPr>
              <a:t> </a:t>
            </a:r>
            <a:endParaRPr lang="it-IT" dirty="0" smtClean="0">
              <a:effectLst/>
            </a:endParaRPr>
          </a:p>
          <a:p>
            <a:r>
              <a:rPr lang="it-IT" b="1" dirty="0" smtClean="0">
                <a:effectLst/>
              </a:rPr>
              <a:t>STRUMENTO EUROPEO DI VIVINATO</a:t>
            </a:r>
            <a:r>
              <a:rPr lang="it-IT" dirty="0" smtClean="0">
                <a:effectLst/>
              </a:rPr>
              <a:t>: Il </a:t>
            </a:r>
            <a:r>
              <a:rPr lang="it-IT" dirty="0">
                <a:effectLst/>
              </a:rPr>
              <a:t>nuovo 'Strumento per la politica di vicinato' (Eni) intende infatti rafforzare le relazioni bilaterali con i paesi partner e portare benefici concreti su fronti </a:t>
            </a:r>
            <a:r>
              <a:rPr lang="it-IT" dirty="0" smtClean="0">
                <a:effectLst/>
              </a:rPr>
              <a:t>come: democrazia; diritti umani; </a:t>
            </a:r>
            <a:r>
              <a:rPr lang="it-IT" dirty="0">
                <a:effectLst/>
              </a:rPr>
              <a:t>Stato di </a:t>
            </a:r>
            <a:r>
              <a:rPr lang="it-IT" dirty="0" smtClean="0">
                <a:effectLst/>
              </a:rPr>
              <a:t>diritto; programmi </a:t>
            </a:r>
            <a:r>
              <a:rPr lang="it-IT" dirty="0">
                <a:effectLst/>
              </a:rPr>
              <a:t>di cooperazione </a:t>
            </a:r>
            <a:r>
              <a:rPr lang="it-IT" dirty="0" smtClean="0">
                <a:effectLst/>
              </a:rPr>
              <a:t>bilaterale, regionale </a:t>
            </a:r>
            <a:r>
              <a:rPr lang="it-IT" dirty="0">
                <a:effectLst/>
              </a:rPr>
              <a:t>e </a:t>
            </a:r>
            <a:r>
              <a:rPr lang="it-IT" dirty="0" smtClean="0">
                <a:effectLst/>
              </a:rPr>
              <a:t>transfrontaliera </a:t>
            </a:r>
            <a:endParaRPr lang="en-US" dirty="0"/>
          </a:p>
        </p:txBody>
      </p:sp>
    </p:spTree>
    <p:extLst>
      <p:ext uri="{BB962C8B-B14F-4D97-AF65-F5344CB8AC3E}">
        <p14:creationId xmlns:p14="http://schemas.microsoft.com/office/powerpoint/2010/main" val="10659034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(13)</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S</a:t>
            </a:r>
            <a:r>
              <a:rPr lang="it-IT" b="1" dirty="0" smtClean="0"/>
              <a:t>TRUMENTO FINANZIARIO PER LA DEMOCRAZIA E I DIRITTI UMANI</a:t>
            </a:r>
            <a:r>
              <a:rPr lang="en-US" dirty="0" smtClean="0"/>
              <a:t>: </a:t>
            </a:r>
            <a:r>
              <a:rPr lang="it-IT" dirty="0" smtClean="0">
                <a:effectLst/>
              </a:rPr>
              <a:t>Sostituisce </a:t>
            </a:r>
            <a:r>
              <a:rPr lang="it-IT" dirty="0">
                <a:effectLst/>
              </a:rPr>
              <a:t>il </a:t>
            </a:r>
            <a:r>
              <a:rPr lang="it-IT" dirty="0" smtClean="0">
                <a:effectLst/>
              </a:rPr>
              <a:t>programma ‘Strumento </a:t>
            </a:r>
            <a:r>
              <a:rPr lang="it-IT" dirty="0">
                <a:effectLst/>
              </a:rPr>
              <a:t>finanziario per la promozione della democrazia e dei diritti umani 2007-</a:t>
            </a:r>
            <a:r>
              <a:rPr lang="it-IT" dirty="0" smtClean="0">
                <a:effectLst/>
              </a:rPr>
              <a:t>2013’.</a:t>
            </a:r>
          </a:p>
          <a:p>
            <a:r>
              <a:rPr lang="it-IT" b="1" dirty="0" smtClean="0">
                <a:effectLst/>
              </a:rPr>
              <a:t>STRUMENTO PER L’ASSISTENZA ALLA PREADESIONE</a:t>
            </a:r>
            <a:r>
              <a:rPr lang="it-IT" dirty="0" smtClean="0">
                <a:effectLst/>
              </a:rPr>
              <a:t>: I settori </a:t>
            </a:r>
            <a:r>
              <a:rPr lang="it-IT" dirty="0">
                <a:effectLst/>
              </a:rPr>
              <a:t>di intervento previsti </a:t>
            </a:r>
            <a:r>
              <a:rPr lang="it-IT" dirty="0" smtClean="0">
                <a:effectLst/>
              </a:rPr>
              <a:t>sono:</a:t>
            </a:r>
            <a:r>
              <a:rPr lang="it-IT" dirty="0">
                <a:effectLst/>
              </a:rPr>
              <a:t/>
            </a:r>
            <a:br>
              <a:rPr lang="it-IT" dirty="0">
                <a:effectLst/>
              </a:rPr>
            </a:br>
            <a:r>
              <a:rPr lang="it-IT" dirty="0">
                <a:effectLst/>
              </a:rPr>
              <a:t>- Sostegno alla transizione e sviluppo istituzionale</a:t>
            </a:r>
            <a:br>
              <a:rPr lang="it-IT" dirty="0">
                <a:effectLst/>
              </a:rPr>
            </a:br>
            <a:r>
              <a:rPr lang="it-IT" dirty="0">
                <a:effectLst/>
              </a:rPr>
              <a:t>- Occupazione, politiche sociali e sviluppo delle risorse umane</a:t>
            </a:r>
            <a:br>
              <a:rPr lang="it-IT" dirty="0">
                <a:effectLst/>
              </a:rPr>
            </a:br>
            <a:r>
              <a:rPr lang="it-IT" dirty="0">
                <a:effectLst/>
              </a:rPr>
              <a:t>- Sviluppo regionale</a:t>
            </a:r>
            <a:br>
              <a:rPr lang="it-IT" dirty="0">
                <a:effectLst/>
              </a:rPr>
            </a:br>
            <a:r>
              <a:rPr lang="it-IT" dirty="0">
                <a:effectLst/>
              </a:rPr>
              <a:t>- Agricoltura e sviluppo rurale</a:t>
            </a:r>
            <a:br>
              <a:rPr lang="it-IT" dirty="0">
                <a:effectLst/>
              </a:rPr>
            </a:br>
            <a:r>
              <a:rPr lang="it-IT" dirty="0">
                <a:effectLst/>
              </a:rPr>
              <a:t>- Cooperazione territoriale e regionale</a:t>
            </a:r>
          </a:p>
          <a:p>
            <a:endParaRPr lang="en-US" dirty="0"/>
          </a:p>
        </p:txBody>
      </p:sp>
    </p:spTree>
    <p:extLst>
      <p:ext uri="{BB962C8B-B14F-4D97-AF65-F5344CB8AC3E}">
        <p14:creationId xmlns:p14="http://schemas.microsoft.com/office/powerpoint/2010/main" val="34817902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I </a:t>
            </a:r>
            <a:r>
              <a:rPr lang="en-US" dirty="0" err="1">
                <a:effectLst/>
              </a:rPr>
              <a:t>programmi</a:t>
            </a:r>
            <a:r>
              <a:rPr lang="en-US" dirty="0">
                <a:effectLst/>
              </a:rPr>
              <a:t> </a:t>
            </a:r>
            <a:r>
              <a:rPr lang="en-US" dirty="0" err="1">
                <a:effectLst/>
              </a:rPr>
              <a:t>comunitari</a:t>
            </a:r>
            <a:r>
              <a:rPr lang="en-US" dirty="0">
                <a:effectLst/>
              </a:rPr>
              <a:t> (</a:t>
            </a:r>
            <a:r>
              <a:rPr lang="en-US" dirty="0" smtClean="0">
                <a:effectLst/>
              </a:rPr>
              <a:t>14)</a:t>
            </a:r>
            <a:endParaRPr lang="en-US" dirty="0"/>
          </a:p>
        </p:txBody>
      </p:sp>
      <p:sp>
        <p:nvSpPr>
          <p:cNvPr id="3" name="Content Placeholder 2"/>
          <p:cNvSpPr>
            <a:spLocks noGrp="1"/>
          </p:cNvSpPr>
          <p:nvPr>
            <p:ph idx="1"/>
          </p:nvPr>
        </p:nvSpPr>
        <p:spPr>
          <a:xfrm>
            <a:off x="620182" y="1828800"/>
            <a:ext cx="8032840" cy="4772602"/>
          </a:xfrm>
        </p:spPr>
        <p:txBody>
          <a:bodyPr>
            <a:normAutofit fontScale="85000" lnSpcReduction="10000"/>
          </a:bodyPr>
          <a:lstStyle/>
          <a:p>
            <a:r>
              <a:rPr lang="en-US" b="1" dirty="0" smtClean="0"/>
              <a:t>STRUMENTO PER LA COOPERAZIONE ALLO SVILUPPO</a:t>
            </a:r>
            <a:r>
              <a:rPr lang="en-US" dirty="0" smtClean="0"/>
              <a:t>: </a:t>
            </a:r>
            <a:r>
              <a:rPr lang="it-IT" dirty="0">
                <a:effectLst/>
              </a:rPr>
              <a:t>S</a:t>
            </a:r>
            <a:r>
              <a:rPr lang="it-IT" dirty="0" smtClean="0">
                <a:effectLst/>
              </a:rPr>
              <a:t>i </a:t>
            </a:r>
            <a:r>
              <a:rPr lang="it-IT" dirty="0">
                <a:effectLst/>
              </a:rPr>
              <a:t>concentrerà sull'eliminazione della povertà e per mantenere l’impegno dell’UE sugli Obiettivi di Sviluppo del Millennio</a:t>
            </a:r>
            <a:r>
              <a:rPr lang="it-IT" dirty="0" smtClean="0">
                <a:effectLst/>
              </a:rPr>
              <a:t>.</a:t>
            </a:r>
          </a:p>
          <a:p>
            <a:r>
              <a:rPr lang="it-IT" b="1" dirty="0" smtClean="0">
                <a:effectLst/>
              </a:rPr>
              <a:t>STRUMENTO PER LA COOPPERAZIONE IN MATERIA DI SICUREZZA NUCLEARE</a:t>
            </a:r>
            <a:r>
              <a:rPr lang="it-IT" dirty="0" smtClean="0">
                <a:effectLst/>
              </a:rPr>
              <a:t>: 3 </a:t>
            </a:r>
            <a:r>
              <a:rPr lang="it-IT" dirty="0">
                <a:effectLst/>
              </a:rPr>
              <a:t>sono i futuri obiettivi specifici</a:t>
            </a:r>
            <a:r>
              <a:rPr lang="it-IT" dirty="0" smtClean="0">
                <a:effectLst/>
              </a:rPr>
              <a:t>: 1) </a:t>
            </a:r>
            <a:r>
              <a:rPr lang="it-IT" dirty="0">
                <a:effectLst/>
              </a:rPr>
              <a:t>La promozione di un'autentica cultura della sicurezza nucleare e l'attuazione </a:t>
            </a:r>
            <a:r>
              <a:rPr lang="it-IT" dirty="0" smtClean="0">
                <a:effectLst/>
              </a:rPr>
              <a:t>degli </a:t>
            </a:r>
            <a:r>
              <a:rPr lang="it-IT" dirty="0">
                <a:effectLst/>
              </a:rPr>
              <a:t>standard più elevati di sicurezza nucleare e di radioprotezione; </a:t>
            </a:r>
            <a:r>
              <a:rPr lang="it-IT" dirty="0" smtClean="0">
                <a:effectLst/>
              </a:rPr>
              <a:t>2) La </a:t>
            </a:r>
            <a:r>
              <a:rPr lang="it-IT" dirty="0">
                <a:effectLst/>
              </a:rPr>
              <a:t>gestione responsabile e sicura del combustibile esaurito e dei rifiuti radioattivi</a:t>
            </a:r>
            <a:r>
              <a:rPr lang="it-IT" dirty="0" smtClean="0">
                <a:effectLst/>
              </a:rPr>
              <a:t>, smantellamento </a:t>
            </a:r>
            <a:r>
              <a:rPr lang="it-IT" dirty="0">
                <a:effectLst/>
              </a:rPr>
              <a:t>e bonifica degli ex siti e impianti nucleari; </a:t>
            </a:r>
            <a:r>
              <a:rPr lang="it-IT" dirty="0" smtClean="0">
                <a:effectLst/>
              </a:rPr>
              <a:t>3)</a:t>
            </a:r>
            <a:r>
              <a:rPr lang="it-IT" dirty="0">
                <a:effectLst/>
              </a:rPr>
              <a:t> </a:t>
            </a:r>
            <a:r>
              <a:rPr lang="it-IT" dirty="0" smtClean="0">
                <a:effectLst/>
              </a:rPr>
              <a:t>L'elaborazione </a:t>
            </a:r>
            <a:r>
              <a:rPr lang="it-IT" dirty="0">
                <a:effectLst/>
              </a:rPr>
              <a:t>di quadri e metodologie per l'applicazione di salvaguardie efficienti ed efficaci concernenti il materiale nucleare nei paesi terzi</a:t>
            </a:r>
          </a:p>
          <a:p>
            <a:r>
              <a:rPr lang="it-IT" b="1" dirty="0" smtClean="0">
                <a:effectLst/>
              </a:rPr>
              <a:t>STRUMENTO PER LA STABILITA’</a:t>
            </a:r>
            <a:r>
              <a:rPr lang="it-IT" dirty="0" smtClean="0">
                <a:effectLst/>
              </a:rPr>
              <a:t>: Sostituisce </a:t>
            </a:r>
            <a:r>
              <a:rPr lang="it-IT" dirty="0">
                <a:effectLst/>
              </a:rPr>
              <a:t>il programma "Strumento per la stabilità 2007-2013"</a:t>
            </a:r>
          </a:p>
          <a:p>
            <a:endParaRPr lang="it-IT" dirty="0">
              <a:effectLst/>
            </a:endParaRPr>
          </a:p>
          <a:p>
            <a:endParaRPr lang="en-US" dirty="0"/>
          </a:p>
        </p:txBody>
      </p:sp>
    </p:spTree>
    <p:extLst>
      <p:ext uri="{BB962C8B-B14F-4D97-AF65-F5344CB8AC3E}">
        <p14:creationId xmlns:p14="http://schemas.microsoft.com/office/powerpoint/2010/main" val="4824668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Strategia</a:t>
            </a:r>
            <a:r>
              <a:rPr lang="en-US" dirty="0" smtClean="0"/>
              <a:t> 2020</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err="1">
                <a:effectLst/>
              </a:rPr>
              <a:t>Comunicazione</a:t>
            </a:r>
            <a:r>
              <a:rPr lang="en-US" dirty="0">
                <a:effectLst/>
              </a:rPr>
              <a:t> CE 19 </a:t>
            </a:r>
            <a:r>
              <a:rPr lang="en-US" dirty="0" err="1">
                <a:effectLst/>
              </a:rPr>
              <a:t>ottobre</a:t>
            </a:r>
            <a:r>
              <a:rPr lang="en-US" dirty="0">
                <a:effectLst/>
              </a:rPr>
              <a:t> 2010 </a:t>
            </a:r>
            <a:r>
              <a:rPr lang="en-US" dirty="0" err="1">
                <a:effectLst/>
              </a:rPr>
              <a:t>sulla</a:t>
            </a:r>
            <a:r>
              <a:rPr lang="en-US" dirty="0">
                <a:effectLst/>
              </a:rPr>
              <a:t> </a:t>
            </a:r>
            <a:r>
              <a:rPr lang="en-US" dirty="0" err="1">
                <a:effectLst/>
              </a:rPr>
              <a:t>revisione</a:t>
            </a:r>
            <a:r>
              <a:rPr lang="en-US" dirty="0">
                <a:effectLst/>
              </a:rPr>
              <a:t> del </a:t>
            </a:r>
            <a:r>
              <a:rPr lang="en-US" dirty="0" err="1">
                <a:effectLst/>
              </a:rPr>
              <a:t>bilancio</a:t>
            </a:r>
            <a:r>
              <a:rPr lang="en-US" dirty="0">
                <a:effectLst/>
              </a:rPr>
              <a:t> </a:t>
            </a:r>
            <a:r>
              <a:rPr lang="en-US" dirty="0" err="1">
                <a:effectLst/>
              </a:rPr>
              <a:t>dell'Unione</a:t>
            </a:r>
            <a:r>
              <a:rPr lang="en-US" dirty="0">
                <a:effectLst/>
              </a:rPr>
              <a:t> </a:t>
            </a:r>
            <a:r>
              <a:rPr lang="en-US" dirty="0" err="1" smtClean="0">
                <a:effectLst/>
              </a:rPr>
              <a:t>Europea</a:t>
            </a:r>
            <a:r>
              <a:rPr lang="en-US" dirty="0">
                <a:effectLst/>
              </a:rPr>
              <a:t>.</a:t>
            </a:r>
            <a:endParaRPr lang="it-IT" dirty="0">
              <a:effectLst/>
            </a:endParaRPr>
          </a:p>
          <a:p>
            <a:pPr marL="0" indent="0">
              <a:buNone/>
            </a:pPr>
            <a:r>
              <a:rPr lang="en-US" dirty="0" err="1">
                <a:effectLst/>
              </a:rPr>
              <a:t>S</a:t>
            </a:r>
            <a:r>
              <a:rPr lang="en-US" dirty="0" err="1" smtClean="0">
                <a:effectLst/>
              </a:rPr>
              <a:t>ettori</a:t>
            </a:r>
            <a:r>
              <a:rPr lang="en-US" dirty="0" smtClean="0">
                <a:effectLst/>
              </a:rPr>
              <a:t> </a:t>
            </a:r>
            <a:r>
              <a:rPr lang="en-US" dirty="0" err="1">
                <a:effectLst/>
              </a:rPr>
              <a:t>d'importanza</a:t>
            </a:r>
            <a:r>
              <a:rPr lang="en-US" dirty="0">
                <a:effectLst/>
              </a:rPr>
              <a:t> </a:t>
            </a:r>
            <a:r>
              <a:rPr lang="en-US" dirty="0" err="1">
                <a:effectLst/>
              </a:rPr>
              <a:t>cruciale</a:t>
            </a:r>
            <a:r>
              <a:rPr lang="en-US" dirty="0">
                <a:effectLst/>
              </a:rPr>
              <a:t>:</a:t>
            </a:r>
            <a:endParaRPr lang="it-IT" dirty="0">
              <a:effectLst/>
            </a:endParaRPr>
          </a:p>
          <a:p>
            <a:pPr lvl="0"/>
            <a:r>
              <a:rPr lang="en-US" dirty="0" err="1">
                <a:effectLst/>
              </a:rPr>
              <a:t>concentrare</a:t>
            </a:r>
            <a:r>
              <a:rPr lang="en-US" dirty="0">
                <a:effectLst/>
              </a:rPr>
              <a:t> le </a:t>
            </a:r>
            <a:r>
              <a:rPr lang="en-US" dirty="0" err="1">
                <a:effectLst/>
              </a:rPr>
              <a:t>risorse</a:t>
            </a:r>
            <a:r>
              <a:rPr lang="en-US" dirty="0">
                <a:effectLst/>
              </a:rPr>
              <a:t> </a:t>
            </a:r>
            <a:r>
              <a:rPr lang="en-US" dirty="0" err="1">
                <a:effectLst/>
              </a:rPr>
              <a:t>su</a:t>
            </a:r>
            <a:r>
              <a:rPr lang="en-US" dirty="0">
                <a:effectLst/>
              </a:rPr>
              <a:t> </a:t>
            </a:r>
            <a:r>
              <a:rPr lang="en-US" dirty="0" err="1">
                <a:effectLst/>
              </a:rPr>
              <a:t>obiettivi</a:t>
            </a:r>
            <a:r>
              <a:rPr lang="en-US" dirty="0">
                <a:effectLst/>
              </a:rPr>
              <a:t> e </a:t>
            </a:r>
            <a:r>
              <a:rPr lang="en-US" dirty="0" err="1">
                <a:effectLst/>
              </a:rPr>
              <a:t>traguardi</a:t>
            </a:r>
            <a:r>
              <a:rPr lang="en-US" dirty="0">
                <a:effectLst/>
              </a:rPr>
              <a:t> di Europa 2020;</a:t>
            </a:r>
            <a:endParaRPr lang="it-IT" dirty="0">
              <a:effectLst/>
            </a:endParaRPr>
          </a:p>
          <a:p>
            <a:pPr lvl="0"/>
            <a:r>
              <a:rPr lang="en-US" dirty="0" err="1">
                <a:effectLst/>
              </a:rPr>
              <a:t>impegnare</a:t>
            </a:r>
            <a:r>
              <a:rPr lang="en-US" dirty="0">
                <a:effectLst/>
              </a:rPr>
              <a:t> </a:t>
            </a:r>
            <a:r>
              <a:rPr lang="en-US" dirty="0" err="1">
                <a:effectLst/>
              </a:rPr>
              <a:t>gli</a:t>
            </a:r>
            <a:r>
              <a:rPr lang="en-US" dirty="0">
                <a:effectLst/>
              </a:rPr>
              <a:t> </a:t>
            </a:r>
            <a:r>
              <a:rPr lang="en-US" dirty="0" err="1">
                <a:effectLst/>
              </a:rPr>
              <a:t>Stati</a:t>
            </a:r>
            <a:r>
              <a:rPr lang="en-US" dirty="0">
                <a:effectLst/>
              </a:rPr>
              <a:t> </a:t>
            </a:r>
            <a:r>
              <a:rPr lang="en-US" dirty="0" err="1">
                <a:effectLst/>
              </a:rPr>
              <a:t>membri</a:t>
            </a:r>
            <a:r>
              <a:rPr lang="en-US" dirty="0">
                <a:effectLst/>
              </a:rPr>
              <a:t> ad </a:t>
            </a:r>
            <a:r>
              <a:rPr lang="en-US" dirty="0" err="1">
                <a:effectLst/>
              </a:rPr>
              <a:t>attuare</a:t>
            </a:r>
            <a:r>
              <a:rPr lang="en-US" dirty="0">
                <a:effectLst/>
              </a:rPr>
              <a:t> le </a:t>
            </a:r>
            <a:r>
              <a:rPr lang="en-US" dirty="0" err="1">
                <a:effectLst/>
              </a:rPr>
              <a:t>riforme</a:t>
            </a:r>
            <a:r>
              <a:rPr lang="en-US" dirty="0">
                <a:effectLst/>
              </a:rPr>
              <a:t> </a:t>
            </a:r>
            <a:r>
              <a:rPr lang="en-US" dirty="0" err="1">
                <a:effectLst/>
              </a:rPr>
              <a:t>necessarie</a:t>
            </a:r>
            <a:r>
              <a:rPr lang="en-US" dirty="0">
                <a:effectLst/>
              </a:rPr>
              <a:t> per </a:t>
            </a:r>
            <a:r>
              <a:rPr lang="en-US" dirty="0" err="1">
                <a:effectLst/>
              </a:rPr>
              <a:t>rendere</a:t>
            </a:r>
            <a:r>
              <a:rPr lang="en-US" dirty="0">
                <a:effectLst/>
              </a:rPr>
              <a:t> </a:t>
            </a:r>
            <a:r>
              <a:rPr lang="en-US" dirty="0" err="1">
                <a:effectLst/>
              </a:rPr>
              <a:t>efficace</a:t>
            </a:r>
            <a:r>
              <a:rPr lang="en-US" dirty="0">
                <a:effectLst/>
              </a:rPr>
              <a:t> la </a:t>
            </a:r>
            <a:r>
              <a:rPr lang="en-US" dirty="0" err="1">
                <a:effectLst/>
              </a:rPr>
              <a:t>politica</a:t>
            </a:r>
            <a:r>
              <a:rPr lang="en-US" dirty="0">
                <a:effectLst/>
              </a:rPr>
              <a:t> di </a:t>
            </a:r>
            <a:r>
              <a:rPr lang="en-US" dirty="0" err="1">
                <a:effectLst/>
              </a:rPr>
              <a:t>coesione</a:t>
            </a:r>
            <a:r>
              <a:rPr lang="en-US" dirty="0">
                <a:effectLst/>
              </a:rPr>
              <a:t>;</a:t>
            </a:r>
            <a:endParaRPr lang="it-IT" dirty="0">
              <a:effectLst/>
            </a:endParaRPr>
          </a:p>
          <a:p>
            <a:pPr lvl="0"/>
            <a:r>
              <a:rPr lang="en-US" dirty="0" err="1" smtClean="0">
                <a:effectLst/>
              </a:rPr>
              <a:t>migliorare</a:t>
            </a:r>
            <a:r>
              <a:rPr lang="en-US" dirty="0" smtClean="0">
                <a:effectLst/>
              </a:rPr>
              <a:t> </a:t>
            </a:r>
            <a:r>
              <a:rPr lang="en-US" dirty="0" err="1">
                <a:effectLst/>
              </a:rPr>
              <a:t>l'efficacia</a:t>
            </a:r>
            <a:r>
              <a:rPr lang="en-US" dirty="0">
                <a:effectLst/>
              </a:rPr>
              <a:t> </a:t>
            </a:r>
            <a:r>
              <a:rPr lang="en-US" dirty="0" err="1">
                <a:effectLst/>
              </a:rPr>
              <a:t>della</a:t>
            </a:r>
            <a:r>
              <a:rPr lang="en-US" dirty="0">
                <a:effectLst/>
              </a:rPr>
              <a:t> </a:t>
            </a:r>
            <a:r>
              <a:rPr lang="en-US" dirty="0" err="1">
                <a:effectLst/>
              </a:rPr>
              <a:t>politica</a:t>
            </a:r>
            <a:r>
              <a:rPr lang="en-US" dirty="0">
                <a:effectLst/>
              </a:rPr>
              <a:t> </a:t>
            </a:r>
            <a:r>
              <a:rPr lang="en-US" dirty="0" err="1">
                <a:effectLst/>
              </a:rPr>
              <a:t>prestando</a:t>
            </a:r>
            <a:r>
              <a:rPr lang="en-US" dirty="0">
                <a:effectLst/>
              </a:rPr>
              <a:t> </a:t>
            </a:r>
            <a:r>
              <a:rPr lang="en-US" dirty="0" err="1">
                <a:effectLst/>
              </a:rPr>
              <a:t>una</a:t>
            </a:r>
            <a:r>
              <a:rPr lang="en-US" dirty="0">
                <a:effectLst/>
              </a:rPr>
              <a:t> </a:t>
            </a:r>
            <a:r>
              <a:rPr lang="en-US" dirty="0" err="1">
                <a:effectLst/>
              </a:rPr>
              <a:t>maggiore</a:t>
            </a:r>
            <a:r>
              <a:rPr lang="en-US" dirty="0">
                <a:effectLst/>
              </a:rPr>
              <a:t> </a:t>
            </a:r>
            <a:r>
              <a:rPr lang="en-US" dirty="0" err="1">
                <a:effectLst/>
              </a:rPr>
              <a:t>attenzione</a:t>
            </a:r>
            <a:r>
              <a:rPr lang="en-US" dirty="0">
                <a:effectLst/>
              </a:rPr>
              <a:t> </a:t>
            </a:r>
            <a:r>
              <a:rPr lang="en-US" dirty="0" err="1">
                <a:effectLst/>
              </a:rPr>
              <a:t>ai</a:t>
            </a:r>
            <a:r>
              <a:rPr lang="en-US" dirty="0">
                <a:effectLst/>
              </a:rPr>
              <a:t> </a:t>
            </a:r>
            <a:r>
              <a:rPr lang="en-US" dirty="0" err="1">
                <a:effectLst/>
              </a:rPr>
              <a:t>risultati</a:t>
            </a:r>
            <a:r>
              <a:rPr lang="en-US" dirty="0">
                <a:effectLst/>
              </a:rPr>
              <a:t>.</a:t>
            </a:r>
            <a:endParaRPr lang="it-IT" dirty="0">
              <a:effectLst/>
            </a:endParaRPr>
          </a:p>
          <a:p>
            <a:endParaRPr lang="en-US" dirty="0"/>
          </a:p>
        </p:txBody>
      </p:sp>
    </p:spTree>
    <p:extLst>
      <p:ext uri="{BB962C8B-B14F-4D97-AF65-F5344CB8AC3E}">
        <p14:creationId xmlns:p14="http://schemas.microsoft.com/office/powerpoint/2010/main" val="2699031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Obiettivi</a:t>
            </a:r>
            <a:r>
              <a:rPr lang="en-US" dirty="0" smtClean="0"/>
              <a:t> </a:t>
            </a:r>
            <a:r>
              <a:rPr lang="en-US" dirty="0" err="1" smtClean="0"/>
              <a:t>europa</a:t>
            </a:r>
            <a:r>
              <a:rPr lang="en-US" dirty="0" smtClean="0"/>
              <a:t> 2020</a:t>
            </a:r>
            <a:endParaRPr lang="en-US" dirty="0"/>
          </a:p>
        </p:txBody>
      </p:sp>
      <p:sp>
        <p:nvSpPr>
          <p:cNvPr id="3" name="Content Placeholder 2"/>
          <p:cNvSpPr>
            <a:spLocks noGrp="1"/>
          </p:cNvSpPr>
          <p:nvPr>
            <p:ph idx="1"/>
          </p:nvPr>
        </p:nvSpPr>
        <p:spPr>
          <a:xfrm>
            <a:off x="779462" y="1828800"/>
            <a:ext cx="8095053" cy="4757834"/>
          </a:xfrm>
        </p:spPr>
        <p:txBody>
          <a:bodyPr>
            <a:normAutofit fontScale="77500" lnSpcReduction="20000"/>
          </a:bodyPr>
          <a:lstStyle/>
          <a:p>
            <a:pPr marL="0" indent="0">
              <a:lnSpc>
                <a:spcPct val="120000"/>
              </a:lnSpc>
              <a:spcBef>
                <a:spcPts val="0"/>
              </a:spcBef>
            </a:pPr>
            <a:r>
              <a:rPr lang="en-US" dirty="0"/>
              <a:t>1. </a:t>
            </a:r>
            <a:r>
              <a:rPr lang="en-US" b="1" dirty="0"/>
              <a:t>Employment</a:t>
            </a:r>
            <a:endParaRPr lang="en-US" dirty="0"/>
          </a:p>
          <a:p>
            <a:pPr marL="0" indent="0">
              <a:lnSpc>
                <a:spcPct val="120000"/>
              </a:lnSpc>
              <a:spcBef>
                <a:spcPts val="0"/>
              </a:spcBef>
              <a:buNone/>
            </a:pPr>
            <a:r>
              <a:rPr lang="en-US" dirty="0"/>
              <a:t>	</a:t>
            </a:r>
            <a:r>
              <a:rPr lang="en-US" dirty="0" smtClean="0"/>
              <a:t>75</a:t>
            </a:r>
            <a:r>
              <a:rPr lang="en-US" dirty="0"/>
              <a:t>% of the 20-64 year-olds to be employed</a:t>
            </a:r>
          </a:p>
          <a:p>
            <a:pPr marL="0" indent="0">
              <a:lnSpc>
                <a:spcPct val="120000"/>
              </a:lnSpc>
              <a:spcBef>
                <a:spcPts val="0"/>
              </a:spcBef>
            </a:pPr>
            <a:r>
              <a:rPr lang="en-US" dirty="0"/>
              <a:t>2. </a:t>
            </a:r>
            <a:r>
              <a:rPr lang="en-US" b="1" dirty="0"/>
              <a:t>R&amp;D </a:t>
            </a:r>
            <a:endParaRPr lang="en-US" dirty="0"/>
          </a:p>
          <a:p>
            <a:pPr marL="0" indent="0">
              <a:lnSpc>
                <a:spcPct val="120000"/>
              </a:lnSpc>
              <a:spcBef>
                <a:spcPts val="0"/>
              </a:spcBef>
            </a:pPr>
            <a:r>
              <a:rPr lang="en-US" dirty="0"/>
              <a:t>	3% of the EU's GDP to be invested in R&amp;D</a:t>
            </a:r>
          </a:p>
          <a:p>
            <a:pPr marL="0" indent="0">
              <a:lnSpc>
                <a:spcPct val="120000"/>
              </a:lnSpc>
              <a:spcBef>
                <a:spcPts val="0"/>
              </a:spcBef>
            </a:pPr>
            <a:r>
              <a:rPr lang="en-US" dirty="0"/>
              <a:t>3. </a:t>
            </a:r>
            <a:r>
              <a:rPr lang="en-US" b="1" dirty="0"/>
              <a:t>Climate change and energy sustainability</a:t>
            </a:r>
            <a:endParaRPr lang="en-US" dirty="0"/>
          </a:p>
          <a:p>
            <a:pPr marL="0" indent="0">
              <a:lnSpc>
                <a:spcPct val="120000"/>
              </a:lnSpc>
              <a:spcBef>
                <a:spcPts val="0"/>
              </a:spcBef>
              <a:buNone/>
            </a:pPr>
            <a:r>
              <a:rPr lang="en-US" b="1" dirty="0"/>
              <a:t>	</a:t>
            </a:r>
            <a:r>
              <a:rPr lang="en-US" b="1" dirty="0" smtClean="0"/>
              <a:t>greenhouse </a:t>
            </a:r>
            <a:r>
              <a:rPr lang="en-US" b="1" dirty="0"/>
              <a:t>gas emissions 20%</a:t>
            </a:r>
            <a:r>
              <a:rPr lang="en-US" dirty="0"/>
              <a:t> (or even </a:t>
            </a:r>
            <a:r>
              <a:rPr lang="en-US" b="1" dirty="0"/>
              <a:t>30%</a:t>
            </a:r>
            <a:r>
              <a:rPr lang="en-US" dirty="0"/>
              <a:t>, if the conditions </a:t>
            </a:r>
            <a:r>
              <a:rPr lang="en-US" dirty="0" smtClean="0"/>
              <a:t>are</a:t>
            </a:r>
          </a:p>
          <a:p>
            <a:pPr marL="0" indent="0">
              <a:lnSpc>
                <a:spcPct val="120000"/>
              </a:lnSpc>
              <a:spcBef>
                <a:spcPts val="0"/>
              </a:spcBef>
              <a:buNone/>
            </a:pPr>
            <a:r>
              <a:rPr lang="en-US" dirty="0" smtClean="0"/>
              <a:t> 		right</a:t>
            </a:r>
            <a:r>
              <a:rPr lang="en-US" dirty="0"/>
              <a:t>) </a:t>
            </a:r>
            <a:r>
              <a:rPr lang="en-US" b="1" dirty="0"/>
              <a:t>lower than 1990</a:t>
            </a:r>
            <a:endParaRPr lang="en-US" dirty="0"/>
          </a:p>
          <a:p>
            <a:pPr marL="0" indent="0">
              <a:lnSpc>
                <a:spcPct val="120000"/>
              </a:lnSpc>
              <a:spcBef>
                <a:spcPts val="0"/>
              </a:spcBef>
            </a:pPr>
            <a:r>
              <a:rPr lang="en-US" b="1" dirty="0"/>
              <a:t>	20% of energy from renewables</a:t>
            </a:r>
            <a:endParaRPr lang="en-US" dirty="0"/>
          </a:p>
          <a:p>
            <a:pPr marL="0" indent="0">
              <a:lnSpc>
                <a:spcPct val="120000"/>
              </a:lnSpc>
              <a:spcBef>
                <a:spcPts val="0"/>
              </a:spcBef>
            </a:pPr>
            <a:r>
              <a:rPr lang="en-US" b="1" dirty="0"/>
              <a:t>	20% increase in energy efficiency</a:t>
            </a:r>
            <a:endParaRPr lang="en-US" dirty="0"/>
          </a:p>
          <a:p>
            <a:pPr marL="0" indent="0">
              <a:lnSpc>
                <a:spcPct val="120000"/>
              </a:lnSpc>
              <a:spcBef>
                <a:spcPts val="0"/>
              </a:spcBef>
            </a:pPr>
            <a:r>
              <a:rPr lang="en-US" dirty="0"/>
              <a:t>4. </a:t>
            </a:r>
            <a:r>
              <a:rPr lang="en-US" b="1" dirty="0"/>
              <a:t>Education</a:t>
            </a:r>
            <a:endParaRPr lang="en-US" dirty="0"/>
          </a:p>
          <a:p>
            <a:pPr marL="0" indent="0">
              <a:lnSpc>
                <a:spcPct val="120000"/>
              </a:lnSpc>
              <a:spcBef>
                <a:spcPts val="0"/>
              </a:spcBef>
            </a:pPr>
            <a:r>
              <a:rPr lang="en-US" b="1" dirty="0"/>
              <a:t>	Reducing the rates of early school leaving below 10%</a:t>
            </a:r>
            <a:endParaRPr lang="en-US" dirty="0"/>
          </a:p>
          <a:p>
            <a:pPr marL="0" indent="0">
              <a:lnSpc>
                <a:spcPct val="120000"/>
              </a:lnSpc>
              <a:spcBef>
                <a:spcPts val="0"/>
              </a:spcBef>
            </a:pPr>
            <a:r>
              <a:rPr lang="en-US" b="1" dirty="0"/>
              <a:t>	at least 40% of 30-34–year-olds </a:t>
            </a:r>
            <a:r>
              <a:rPr lang="en-US" b="1" dirty="0" smtClean="0"/>
              <a:t>completing third level education</a:t>
            </a:r>
            <a:endParaRPr lang="en-US" dirty="0"/>
          </a:p>
          <a:p>
            <a:pPr marL="0" indent="0">
              <a:lnSpc>
                <a:spcPct val="120000"/>
              </a:lnSpc>
              <a:spcBef>
                <a:spcPts val="0"/>
              </a:spcBef>
            </a:pPr>
            <a:r>
              <a:rPr lang="en-US" dirty="0"/>
              <a:t>5. </a:t>
            </a:r>
            <a:r>
              <a:rPr lang="en-US" b="1" dirty="0"/>
              <a:t>Fighting poverty and social exclusion</a:t>
            </a:r>
            <a:endParaRPr lang="en-US" dirty="0"/>
          </a:p>
          <a:p>
            <a:pPr marL="0" indent="0">
              <a:lnSpc>
                <a:spcPct val="120000"/>
              </a:lnSpc>
              <a:spcBef>
                <a:spcPts val="0"/>
              </a:spcBef>
              <a:buNone/>
            </a:pPr>
            <a:r>
              <a:rPr lang="en-US" dirty="0"/>
              <a:t>	</a:t>
            </a:r>
            <a:r>
              <a:rPr lang="en-US" dirty="0" smtClean="0"/>
              <a:t>at </a:t>
            </a:r>
            <a:r>
              <a:rPr lang="en-US" dirty="0"/>
              <a:t>least </a:t>
            </a:r>
            <a:r>
              <a:rPr lang="en-US" b="1" dirty="0"/>
              <a:t>20 million fewer people in or at risk of poverty and </a:t>
            </a:r>
            <a:r>
              <a:rPr lang="en-US" b="1" dirty="0" smtClean="0"/>
              <a:t>social	exclusion</a:t>
            </a:r>
            <a:endParaRPr lang="en-US" dirty="0"/>
          </a:p>
        </p:txBody>
      </p:sp>
    </p:spTree>
    <p:extLst>
      <p:ext uri="{BB962C8B-B14F-4D97-AF65-F5344CB8AC3E}">
        <p14:creationId xmlns:p14="http://schemas.microsoft.com/office/powerpoint/2010/main" val="3250245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effectLst/>
              </a:rPr>
              <a:t>Principi</a:t>
            </a:r>
            <a:r>
              <a:rPr lang="en-US" dirty="0">
                <a:effectLst/>
              </a:rPr>
              <a:t> </a:t>
            </a:r>
            <a:r>
              <a:rPr lang="en-US" dirty="0" err="1">
                <a:effectLst/>
              </a:rPr>
              <a:t>politica</a:t>
            </a:r>
            <a:r>
              <a:rPr lang="en-US" dirty="0">
                <a:effectLst/>
              </a:rPr>
              <a:t> di </a:t>
            </a:r>
            <a:r>
              <a:rPr lang="en-US" dirty="0" err="1" smtClean="0">
                <a:effectLst/>
              </a:rPr>
              <a:t>coesione</a:t>
            </a:r>
            <a:r>
              <a:rPr lang="en-US" dirty="0" smtClean="0">
                <a:effectLst/>
              </a:rPr>
              <a:t> (1)</a:t>
            </a:r>
            <a:endParaRPr lang="en-US" dirty="0"/>
          </a:p>
        </p:txBody>
      </p:sp>
      <p:sp>
        <p:nvSpPr>
          <p:cNvPr id="3" name="Content Placeholder 2"/>
          <p:cNvSpPr>
            <a:spLocks noGrp="1"/>
          </p:cNvSpPr>
          <p:nvPr>
            <p:ph idx="1"/>
          </p:nvPr>
        </p:nvSpPr>
        <p:spPr>
          <a:xfrm>
            <a:off x="206726" y="1801725"/>
            <a:ext cx="8937273" cy="5056275"/>
          </a:xfrm>
        </p:spPr>
        <p:txBody>
          <a:bodyPr>
            <a:normAutofit fontScale="47500" lnSpcReduction="20000"/>
          </a:bodyPr>
          <a:lstStyle/>
          <a:p>
            <a:pPr marL="0" indent="0">
              <a:buNone/>
            </a:pPr>
            <a:r>
              <a:rPr lang="en-US" sz="4200" dirty="0" smtClean="0">
                <a:effectLst/>
              </a:rPr>
              <a:t>1. </a:t>
            </a:r>
            <a:r>
              <a:rPr lang="en-US" sz="4200" dirty="0" err="1" smtClean="0">
                <a:effectLst/>
              </a:rPr>
              <a:t>Aumentare</a:t>
            </a:r>
            <a:r>
              <a:rPr lang="en-US" sz="4200" dirty="0" smtClean="0">
                <a:effectLst/>
              </a:rPr>
              <a:t> </a:t>
            </a:r>
            <a:r>
              <a:rPr lang="en-US" sz="4200" dirty="0" err="1">
                <a:effectLst/>
              </a:rPr>
              <a:t>il</a:t>
            </a:r>
            <a:r>
              <a:rPr lang="en-US" sz="4200" dirty="0">
                <a:effectLst/>
              </a:rPr>
              <a:t> </a:t>
            </a:r>
            <a:r>
              <a:rPr lang="en-US" sz="4200" dirty="0" err="1">
                <a:effectLst/>
              </a:rPr>
              <a:t>valore</a:t>
            </a:r>
            <a:r>
              <a:rPr lang="en-US" sz="4200" dirty="0">
                <a:effectLst/>
              </a:rPr>
              <a:t> </a:t>
            </a:r>
            <a:r>
              <a:rPr lang="en-US" sz="4200" dirty="0" err="1">
                <a:effectLst/>
              </a:rPr>
              <a:t>aggiunto</a:t>
            </a:r>
            <a:r>
              <a:rPr lang="en-US" sz="4200" dirty="0">
                <a:effectLst/>
              </a:rPr>
              <a:t> </a:t>
            </a:r>
            <a:r>
              <a:rPr lang="en-US" sz="4200" dirty="0" err="1">
                <a:effectLst/>
              </a:rPr>
              <a:t>dell’UE</a:t>
            </a:r>
            <a:r>
              <a:rPr lang="en-US" sz="4200" dirty="0">
                <a:effectLst/>
              </a:rPr>
              <a:t> e </a:t>
            </a:r>
            <a:r>
              <a:rPr lang="en-US" sz="4200" dirty="0" err="1">
                <a:effectLst/>
              </a:rPr>
              <a:t>rafforzare</a:t>
            </a:r>
            <a:r>
              <a:rPr lang="en-US" sz="4200" dirty="0">
                <a:effectLst/>
              </a:rPr>
              <a:t> la </a:t>
            </a:r>
            <a:r>
              <a:rPr lang="en-US" sz="4200" dirty="0" smtClean="0">
                <a:effectLst/>
              </a:rPr>
              <a:t>governance:</a:t>
            </a:r>
            <a:r>
              <a:rPr lang="en-US" sz="4200" dirty="0">
                <a:effectLst/>
              </a:rPr>
              <a:t> </a:t>
            </a:r>
            <a:endParaRPr lang="it-IT" sz="4200" dirty="0">
              <a:effectLst/>
            </a:endParaRPr>
          </a:p>
          <a:p>
            <a:pPr lvl="0">
              <a:spcBef>
                <a:spcPts val="600"/>
              </a:spcBef>
            </a:pPr>
            <a:r>
              <a:rPr lang="en-US" sz="3300" dirty="0" err="1">
                <a:effectLst/>
              </a:rPr>
              <a:t>Unico</a:t>
            </a:r>
            <a:r>
              <a:rPr lang="en-US" sz="3300" b="1" dirty="0">
                <a:effectLst/>
              </a:rPr>
              <a:t> </a:t>
            </a:r>
            <a:r>
              <a:rPr lang="en-US" sz="3300" b="1" dirty="0" err="1">
                <a:effectLst/>
              </a:rPr>
              <a:t>Quadro</a:t>
            </a:r>
            <a:r>
              <a:rPr lang="en-US" sz="3300" b="1" dirty="0">
                <a:effectLst/>
              </a:rPr>
              <a:t> </a:t>
            </a:r>
            <a:r>
              <a:rPr lang="en-US" sz="3300" b="1" dirty="0" err="1">
                <a:effectLst/>
              </a:rPr>
              <a:t>Strategico</a:t>
            </a:r>
            <a:r>
              <a:rPr lang="en-US" sz="3300" dirty="0">
                <a:effectLst/>
              </a:rPr>
              <a:t> </a:t>
            </a:r>
            <a:r>
              <a:rPr lang="en-US" sz="3300" b="1" dirty="0" err="1">
                <a:effectLst/>
              </a:rPr>
              <a:t>Comune</a:t>
            </a:r>
            <a:r>
              <a:rPr lang="en-US" sz="3300" b="1" dirty="0">
                <a:effectLst/>
              </a:rPr>
              <a:t> </a:t>
            </a:r>
            <a:r>
              <a:rPr lang="en-US" sz="3300" dirty="0">
                <a:effectLst/>
              </a:rPr>
              <a:t>(QSC) per </a:t>
            </a:r>
            <a:r>
              <a:rPr lang="en-US" sz="3300" dirty="0" err="1">
                <a:effectLst/>
              </a:rPr>
              <a:t>tutti</a:t>
            </a:r>
            <a:r>
              <a:rPr lang="en-US" sz="3300" dirty="0">
                <a:effectLst/>
              </a:rPr>
              <a:t> </a:t>
            </a:r>
            <a:r>
              <a:rPr lang="en-US" sz="3300" dirty="0" err="1">
                <a:effectLst/>
              </a:rPr>
              <a:t>i</a:t>
            </a:r>
            <a:r>
              <a:rPr lang="en-US" sz="3300" dirty="0">
                <a:effectLst/>
              </a:rPr>
              <a:t> </a:t>
            </a:r>
            <a:r>
              <a:rPr lang="en-US" sz="3300" dirty="0" err="1">
                <a:effectLst/>
              </a:rPr>
              <a:t>Fondi</a:t>
            </a:r>
            <a:r>
              <a:rPr lang="en-US" sz="3300" dirty="0">
                <a:effectLst/>
              </a:rPr>
              <a:t> </a:t>
            </a:r>
            <a:r>
              <a:rPr lang="en-US" sz="3300" dirty="0" err="1">
                <a:effectLst/>
              </a:rPr>
              <a:t>che</a:t>
            </a:r>
            <a:r>
              <a:rPr lang="en-US" sz="3300" dirty="0">
                <a:effectLst/>
              </a:rPr>
              <a:t> </a:t>
            </a:r>
            <a:r>
              <a:rPr lang="en-US" sz="3300" dirty="0" err="1">
                <a:effectLst/>
              </a:rPr>
              <a:t>tradurrà</a:t>
            </a:r>
            <a:r>
              <a:rPr lang="en-US" sz="3300" dirty="0">
                <a:effectLst/>
              </a:rPr>
              <a:t> </a:t>
            </a:r>
            <a:r>
              <a:rPr lang="en-US" sz="3300" dirty="0" err="1">
                <a:effectLst/>
              </a:rPr>
              <a:t>gli</a:t>
            </a:r>
            <a:r>
              <a:rPr lang="en-US" sz="3300" dirty="0">
                <a:effectLst/>
              </a:rPr>
              <a:t> </a:t>
            </a:r>
            <a:r>
              <a:rPr lang="en-US" sz="3300" dirty="0" err="1">
                <a:effectLst/>
              </a:rPr>
              <a:t>obiettivi</a:t>
            </a:r>
            <a:r>
              <a:rPr lang="en-US" sz="3300" dirty="0">
                <a:effectLst/>
              </a:rPr>
              <a:t> UE2020 in </a:t>
            </a:r>
            <a:r>
              <a:rPr lang="en-US" sz="3300" dirty="0" err="1">
                <a:effectLst/>
              </a:rPr>
              <a:t>priorità</a:t>
            </a:r>
            <a:r>
              <a:rPr lang="en-US" sz="3300" dirty="0">
                <a:effectLst/>
              </a:rPr>
              <a:t> di </a:t>
            </a:r>
            <a:r>
              <a:rPr lang="en-US" sz="3300" dirty="0" err="1">
                <a:effectLst/>
              </a:rPr>
              <a:t>investimento</a:t>
            </a:r>
            <a:r>
              <a:rPr lang="en-US" sz="3300" dirty="0">
                <a:effectLst/>
              </a:rPr>
              <a:t>. Il </a:t>
            </a:r>
            <a:r>
              <a:rPr lang="en-US" sz="3300" dirty="0" err="1">
                <a:effectLst/>
              </a:rPr>
              <a:t>documento</a:t>
            </a:r>
            <a:r>
              <a:rPr lang="en-US" sz="3300" dirty="0">
                <a:effectLst/>
              </a:rPr>
              <a:t> </a:t>
            </a:r>
            <a:r>
              <a:rPr lang="en-US" sz="3300" dirty="0" err="1">
                <a:effectLst/>
              </a:rPr>
              <a:t>sostituirà</a:t>
            </a:r>
            <a:r>
              <a:rPr lang="en-US" sz="3300" dirty="0">
                <a:effectLst/>
              </a:rPr>
              <a:t> </a:t>
            </a:r>
            <a:r>
              <a:rPr lang="en-US" sz="3300" dirty="0" err="1">
                <a:effectLst/>
              </a:rPr>
              <a:t>gli</a:t>
            </a:r>
            <a:r>
              <a:rPr lang="en-US" sz="3300" dirty="0">
                <a:effectLst/>
              </a:rPr>
              <a:t> </a:t>
            </a:r>
            <a:r>
              <a:rPr lang="en-US" sz="3300" dirty="0" err="1">
                <a:effectLst/>
              </a:rPr>
              <a:t>Orientamenti</a:t>
            </a:r>
            <a:r>
              <a:rPr lang="en-US" sz="3300" dirty="0">
                <a:effectLst/>
              </a:rPr>
              <a:t> </a:t>
            </a:r>
            <a:r>
              <a:rPr lang="en-US" sz="3300" dirty="0" err="1">
                <a:effectLst/>
              </a:rPr>
              <a:t>Strategici</a:t>
            </a:r>
            <a:r>
              <a:rPr lang="en-US" sz="3300" dirty="0">
                <a:effectLst/>
              </a:rPr>
              <a:t> </a:t>
            </a:r>
            <a:r>
              <a:rPr lang="en-US" sz="3300" dirty="0" err="1">
                <a:effectLst/>
              </a:rPr>
              <a:t>della</a:t>
            </a:r>
            <a:r>
              <a:rPr lang="en-US" sz="3300" dirty="0">
                <a:effectLst/>
              </a:rPr>
              <a:t> </a:t>
            </a:r>
            <a:r>
              <a:rPr lang="en-US" sz="3300" dirty="0" err="1">
                <a:effectLst/>
              </a:rPr>
              <a:t>presente</a:t>
            </a:r>
            <a:r>
              <a:rPr lang="en-US" sz="3300" dirty="0">
                <a:effectLst/>
              </a:rPr>
              <a:t> </a:t>
            </a:r>
            <a:r>
              <a:rPr lang="en-US" sz="3300" dirty="0" err="1">
                <a:effectLst/>
              </a:rPr>
              <a:t>programmazione</a:t>
            </a:r>
            <a:r>
              <a:rPr lang="en-US" sz="3300" dirty="0">
                <a:effectLst/>
              </a:rPr>
              <a:t> e </a:t>
            </a:r>
            <a:r>
              <a:rPr lang="en-US" sz="3300" dirty="0" err="1">
                <a:effectLst/>
              </a:rPr>
              <a:t>sarà</a:t>
            </a:r>
            <a:r>
              <a:rPr lang="en-US" sz="3300" dirty="0">
                <a:effectLst/>
              </a:rPr>
              <a:t> </a:t>
            </a:r>
            <a:r>
              <a:rPr lang="en-US" sz="3300" dirty="0" err="1">
                <a:effectLst/>
              </a:rPr>
              <a:t>adottato</a:t>
            </a:r>
            <a:r>
              <a:rPr lang="en-US" sz="3300" dirty="0">
                <a:effectLst/>
              </a:rPr>
              <a:t> </a:t>
            </a:r>
            <a:r>
              <a:rPr lang="en-US" sz="3300" dirty="0" err="1">
                <a:effectLst/>
              </a:rPr>
              <a:t>dalla</a:t>
            </a:r>
            <a:r>
              <a:rPr lang="en-US" sz="3300" dirty="0">
                <a:effectLst/>
              </a:rPr>
              <a:t> </a:t>
            </a:r>
            <a:r>
              <a:rPr lang="en-US" sz="3300" dirty="0" err="1">
                <a:effectLst/>
              </a:rPr>
              <a:t>Commissione</a:t>
            </a:r>
            <a:r>
              <a:rPr lang="en-US" sz="3300" dirty="0">
                <a:effectLst/>
              </a:rPr>
              <a:t>.</a:t>
            </a:r>
            <a:endParaRPr lang="it-IT" sz="3300" dirty="0">
              <a:effectLst/>
            </a:endParaRPr>
          </a:p>
          <a:p>
            <a:pPr lvl="0">
              <a:spcBef>
                <a:spcPts val="600"/>
              </a:spcBef>
            </a:pPr>
            <a:r>
              <a:rPr lang="en-US" sz="3300" b="1" dirty="0" err="1">
                <a:effectLst/>
              </a:rPr>
              <a:t>Contratto</a:t>
            </a:r>
            <a:r>
              <a:rPr lang="en-US" sz="3300" b="1" dirty="0">
                <a:effectLst/>
              </a:rPr>
              <a:t> di partnership </a:t>
            </a:r>
            <a:r>
              <a:rPr lang="en-US" sz="3300" b="1" dirty="0" err="1">
                <a:effectLst/>
              </a:rPr>
              <a:t>sullo</a:t>
            </a:r>
            <a:r>
              <a:rPr lang="en-US" sz="3300" b="1" dirty="0">
                <a:effectLst/>
              </a:rPr>
              <a:t> </a:t>
            </a:r>
            <a:r>
              <a:rPr lang="en-US" sz="3300" b="1" dirty="0" err="1">
                <a:effectLst/>
              </a:rPr>
              <a:t>sviluppo</a:t>
            </a:r>
            <a:r>
              <a:rPr lang="en-US" sz="3300" b="1" dirty="0">
                <a:effectLst/>
              </a:rPr>
              <a:t> e </a:t>
            </a:r>
            <a:r>
              <a:rPr lang="en-US" sz="3300" b="1" dirty="0" err="1">
                <a:effectLst/>
              </a:rPr>
              <a:t>gli</a:t>
            </a:r>
            <a:r>
              <a:rPr lang="en-US" sz="3300" b="1" dirty="0">
                <a:effectLst/>
              </a:rPr>
              <a:t> </a:t>
            </a:r>
            <a:r>
              <a:rPr lang="en-US" sz="3300" b="1" dirty="0" err="1">
                <a:effectLst/>
              </a:rPr>
              <a:t>investimenti</a:t>
            </a:r>
            <a:r>
              <a:rPr lang="en-US" sz="3300" b="1" dirty="0">
                <a:effectLst/>
              </a:rPr>
              <a:t> </a:t>
            </a:r>
            <a:r>
              <a:rPr lang="en-US" sz="3300" dirty="0" err="1">
                <a:effectLst/>
              </a:rPr>
              <a:t>che</a:t>
            </a:r>
            <a:r>
              <a:rPr lang="en-US" sz="3300" dirty="0">
                <a:effectLst/>
              </a:rPr>
              <a:t>, </a:t>
            </a:r>
            <a:r>
              <a:rPr lang="en-US" sz="3300" dirty="0" err="1">
                <a:effectLst/>
              </a:rPr>
              <a:t>basandosi</a:t>
            </a:r>
            <a:r>
              <a:rPr lang="en-US" sz="3300" dirty="0">
                <a:effectLst/>
              </a:rPr>
              <a:t> </a:t>
            </a:r>
            <a:r>
              <a:rPr lang="en-US" sz="3300" dirty="0" err="1">
                <a:effectLst/>
              </a:rPr>
              <a:t>sul</a:t>
            </a:r>
            <a:r>
              <a:rPr lang="en-US" sz="3300" dirty="0">
                <a:effectLst/>
              </a:rPr>
              <a:t> </a:t>
            </a:r>
            <a:r>
              <a:rPr lang="en-US" sz="3300" dirty="0" err="1">
                <a:effectLst/>
              </a:rPr>
              <a:t>Quadro</a:t>
            </a:r>
            <a:r>
              <a:rPr lang="en-US" sz="3300" dirty="0">
                <a:effectLst/>
              </a:rPr>
              <a:t> </a:t>
            </a:r>
            <a:r>
              <a:rPr lang="en-US" sz="3300" dirty="0" err="1">
                <a:effectLst/>
              </a:rPr>
              <a:t>Strategico</a:t>
            </a:r>
            <a:r>
              <a:rPr lang="en-US" sz="3300" dirty="0">
                <a:effectLst/>
              </a:rPr>
              <a:t> </a:t>
            </a:r>
            <a:r>
              <a:rPr lang="en-US" sz="3300" dirty="0" err="1">
                <a:effectLst/>
              </a:rPr>
              <a:t>Comune</a:t>
            </a:r>
            <a:r>
              <a:rPr lang="en-US" sz="3300" dirty="0">
                <a:effectLst/>
              </a:rPr>
              <a:t>, </a:t>
            </a:r>
            <a:r>
              <a:rPr lang="en-US" sz="3300" dirty="0" err="1">
                <a:effectLst/>
              </a:rPr>
              <a:t>stabilirà</a:t>
            </a:r>
            <a:r>
              <a:rPr lang="en-US" sz="3300" dirty="0">
                <a:effectLst/>
              </a:rPr>
              <a:t> le </a:t>
            </a:r>
            <a:r>
              <a:rPr lang="en-US" sz="3300" dirty="0" err="1">
                <a:effectLst/>
              </a:rPr>
              <a:t>priorità</a:t>
            </a:r>
            <a:r>
              <a:rPr lang="en-US" sz="3300" dirty="0">
                <a:effectLst/>
              </a:rPr>
              <a:t> di </a:t>
            </a:r>
            <a:r>
              <a:rPr lang="en-US" sz="3300" dirty="0" err="1">
                <a:effectLst/>
              </a:rPr>
              <a:t>investimento</a:t>
            </a:r>
            <a:r>
              <a:rPr lang="en-US" sz="3300" dirty="0">
                <a:effectLst/>
              </a:rPr>
              <a:t>, </a:t>
            </a:r>
            <a:r>
              <a:rPr lang="en-US" sz="3300" dirty="0" err="1">
                <a:effectLst/>
              </a:rPr>
              <a:t>l'allocazione</a:t>
            </a:r>
            <a:r>
              <a:rPr lang="en-US" sz="3300" dirty="0">
                <a:effectLst/>
              </a:rPr>
              <a:t> </a:t>
            </a:r>
            <a:r>
              <a:rPr lang="en-US" sz="3300" dirty="0" err="1">
                <a:effectLst/>
              </a:rPr>
              <a:t>delle</a:t>
            </a:r>
            <a:r>
              <a:rPr lang="en-US" sz="3300" dirty="0">
                <a:effectLst/>
              </a:rPr>
              <a:t> </a:t>
            </a:r>
            <a:r>
              <a:rPr lang="en-US" sz="3300" dirty="0" err="1">
                <a:effectLst/>
              </a:rPr>
              <a:t>risorse</a:t>
            </a:r>
            <a:r>
              <a:rPr lang="en-US" sz="3300" dirty="0">
                <a:effectLst/>
              </a:rPr>
              <a:t> </a:t>
            </a:r>
            <a:r>
              <a:rPr lang="en-US" sz="3300" dirty="0" err="1">
                <a:effectLst/>
              </a:rPr>
              <a:t>nazionali</a:t>
            </a:r>
            <a:r>
              <a:rPr lang="en-US" sz="3300" dirty="0">
                <a:effectLst/>
              </a:rPr>
              <a:t> e </a:t>
            </a:r>
            <a:r>
              <a:rPr lang="en-US" sz="3300" dirty="0" err="1">
                <a:effectLst/>
              </a:rPr>
              <a:t>dell'Unione</a:t>
            </a:r>
            <a:r>
              <a:rPr lang="en-US" sz="3300" dirty="0">
                <a:effectLst/>
              </a:rPr>
              <a:t> </a:t>
            </a:r>
            <a:r>
              <a:rPr lang="en-US" sz="3300" dirty="0" err="1">
                <a:effectLst/>
              </a:rPr>
              <a:t>europea</a:t>
            </a:r>
            <a:r>
              <a:rPr lang="en-US" sz="3300" dirty="0">
                <a:effectLst/>
              </a:rPr>
              <a:t> </a:t>
            </a:r>
            <a:r>
              <a:rPr lang="en-US" sz="3300" dirty="0" err="1">
                <a:effectLst/>
              </a:rPr>
              <a:t>tra</a:t>
            </a:r>
            <a:r>
              <a:rPr lang="en-US" sz="3300" dirty="0">
                <a:effectLst/>
              </a:rPr>
              <a:t> </a:t>
            </a:r>
            <a:r>
              <a:rPr lang="en-US" sz="3300" dirty="0" err="1">
                <a:effectLst/>
              </a:rPr>
              <a:t>i</a:t>
            </a:r>
            <a:r>
              <a:rPr lang="en-US" sz="3300" dirty="0">
                <a:effectLst/>
              </a:rPr>
              <a:t> </a:t>
            </a:r>
            <a:r>
              <a:rPr lang="en-US" sz="3300" dirty="0" err="1">
                <a:effectLst/>
              </a:rPr>
              <a:t>settori</a:t>
            </a:r>
            <a:r>
              <a:rPr lang="en-US" sz="3300" dirty="0">
                <a:effectLst/>
              </a:rPr>
              <a:t> e </a:t>
            </a:r>
            <a:r>
              <a:rPr lang="en-US" sz="3300" dirty="0" err="1">
                <a:effectLst/>
              </a:rPr>
              <a:t>i</a:t>
            </a:r>
            <a:r>
              <a:rPr lang="en-US" sz="3300" dirty="0">
                <a:effectLst/>
              </a:rPr>
              <a:t> </a:t>
            </a:r>
            <a:r>
              <a:rPr lang="en-US" sz="3300" dirty="0" err="1">
                <a:effectLst/>
              </a:rPr>
              <a:t>programmi</a:t>
            </a:r>
            <a:r>
              <a:rPr lang="en-US" sz="3300" dirty="0">
                <a:effectLst/>
              </a:rPr>
              <a:t> </a:t>
            </a:r>
            <a:r>
              <a:rPr lang="en-US" sz="3300" dirty="0" err="1">
                <a:effectLst/>
              </a:rPr>
              <a:t>prioritari</a:t>
            </a:r>
            <a:r>
              <a:rPr lang="en-US" sz="3300" dirty="0">
                <a:effectLst/>
              </a:rPr>
              <a:t>, le </a:t>
            </a:r>
            <a:r>
              <a:rPr lang="en-US" sz="3300" dirty="0" err="1">
                <a:effectLst/>
              </a:rPr>
              <a:t>condizioni</a:t>
            </a:r>
            <a:r>
              <a:rPr lang="en-US" sz="3300" dirty="0">
                <a:effectLst/>
              </a:rPr>
              <a:t> </a:t>
            </a:r>
            <a:r>
              <a:rPr lang="en-US" sz="3300" dirty="0" err="1">
                <a:effectLst/>
              </a:rPr>
              <a:t>concordate</a:t>
            </a:r>
            <a:r>
              <a:rPr lang="en-US" sz="3300" dirty="0">
                <a:effectLst/>
              </a:rPr>
              <a:t> e </a:t>
            </a:r>
            <a:r>
              <a:rPr lang="en-US" sz="3300" dirty="0" err="1">
                <a:effectLst/>
              </a:rPr>
              <a:t>gli</a:t>
            </a:r>
            <a:r>
              <a:rPr lang="en-US" sz="3300" dirty="0">
                <a:effectLst/>
              </a:rPr>
              <a:t> </a:t>
            </a:r>
            <a:r>
              <a:rPr lang="en-US" sz="3300" dirty="0" err="1">
                <a:effectLst/>
              </a:rPr>
              <a:t>obiettivi</a:t>
            </a:r>
            <a:r>
              <a:rPr lang="en-US" sz="3300" dirty="0">
                <a:effectLst/>
              </a:rPr>
              <a:t> da </a:t>
            </a:r>
            <a:r>
              <a:rPr lang="en-US" sz="3300" dirty="0" err="1">
                <a:effectLst/>
              </a:rPr>
              <a:t>raggiungere</a:t>
            </a:r>
            <a:r>
              <a:rPr lang="en-US" sz="3300" dirty="0">
                <a:effectLst/>
              </a:rPr>
              <a:t>. Il </a:t>
            </a:r>
            <a:r>
              <a:rPr lang="en-US" sz="3300" dirty="0" err="1">
                <a:effectLst/>
              </a:rPr>
              <a:t>contratto</a:t>
            </a:r>
            <a:r>
              <a:rPr lang="en-US" sz="3300" dirty="0">
                <a:effectLst/>
              </a:rPr>
              <a:t> </a:t>
            </a:r>
            <a:r>
              <a:rPr lang="en-US" sz="3300" dirty="0" err="1">
                <a:effectLst/>
              </a:rPr>
              <a:t>sarà</a:t>
            </a:r>
            <a:r>
              <a:rPr lang="en-US" sz="3300" dirty="0">
                <a:effectLst/>
              </a:rPr>
              <a:t> </a:t>
            </a:r>
            <a:r>
              <a:rPr lang="en-US" sz="3300" dirty="0" err="1">
                <a:effectLst/>
              </a:rPr>
              <a:t>il</a:t>
            </a:r>
            <a:r>
              <a:rPr lang="en-US" sz="3300" dirty="0">
                <a:effectLst/>
              </a:rPr>
              <a:t> </a:t>
            </a:r>
            <a:r>
              <a:rPr lang="en-US" sz="3300" dirty="0" err="1">
                <a:effectLst/>
              </a:rPr>
              <a:t>risultato</a:t>
            </a:r>
            <a:r>
              <a:rPr lang="en-US" sz="3300" dirty="0">
                <a:effectLst/>
              </a:rPr>
              <a:t> </a:t>
            </a:r>
            <a:r>
              <a:rPr lang="en-US" sz="3300" dirty="0" err="1">
                <a:effectLst/>
              </a:rPr>
              <a:t>delle</a:t>
            </a:r>
            <a:r>
              <a:rPr lang="en-US" sz="3300" dirty="0">
                <a:effectLst/>
              </a:rPr>
              <a:t> </a:t>
            </a:r>
            <a:r>
              <a:rPr lang="en-US" sz="3300" dirty="0" err="1">
                <a:effectLst/>
              </a:rPr>
              <a:t>discussioni</a:t>
            </a:r>
            <a:r>
              <a:rPr lang="en-US" sz="3300" dirty="0">
                <a:effectLst/>
              </a:rPr>
              <a:t> </a:t>
            </a:r>
            <a:r>
              <a:rPr lang="en-US" sz="3300" dirty="0" err="1">
                <a:effectLst/>
              </a:rPr>
              <a:t>tra</a:t>
            </a:r>
            <a:r>
              <a:rPr lang="en-US" sz="3300" dirty="0">
                <a:effectLst/>
              </a:rPr>
              <a:t> </a:t>
            </a:r>
            <a:r>
              <a:rPr lang="en-US" sz="3300" dirty="0" err="1">
                <a:effectLst/>
              </a:rPr>
              <a:t>gli</a:t>
            </a:r>
            <a:r>
              <a:rPr lang="en-US" sz="3300" dirty="0">
                <a:effectLst/>
              </a:rPr>
              <a:t> </a:t>
            </a:r>
            <a:r>
              <a:rPr lang="en-US" sz="3300" dirty="0" err="1">
                <a:effectLst/>
              </a:rPr>
              <a:t>Stati</a:t>
            </a:r>
            <a:r>
              <a:rPr lang="en-US" sz="3300" dirty="0">
                <a:effectLst/>
              </a:rPr>
              <a:t> </a:t>
            </a:r>
            <a:r>
              <a:rPr lang="en-US" sz="3300" dirty="0" err="1">
                <a:effectLst/>
              </a:rPr>
              <a:t>membri</a:t>
            </a:r>
            <a:r>
              <a:rPr lang="en-US" sz="3300" dirty="0">
                <a:effectLst/>
              </a:rPr>
              <a:t>, le </a:t>
            </a:r>
            <a:r>
              <a:rPr lang="en-US" sz="3300" dirty="0" err="1">
                <a:effectLst/>
              </a:rPr>
              <a:t>Regioni</a:t>
            </a:r>
            <a:r>
              <a:rPr lang="en-US" sz="3300" dirty="0">
                <a:effectLst/>
              </a:rPr>
              <a:t> e la </a:t>
            </a:r>
            <a:r>
              <a:rPr lang="en-US" sz="3300" dirty="0" err="1">
                <a:effectLst/>
              </a:rPr>
              <a:t>Commissione</a:t>
            </a:r>
            <a:r>
              <a:rPr lang="en-US" sz="3300" dirty="0">
                <a:effectLst/>
              </a:rPr>
              <a:t> </a:t>
            </a:r>
            <a:r>
              <a:rPr lang="en-US" sz="3300" dirty="0" err="1">
                <a:effectLst/>
              </a:rPr>
              <a:t>sulla</a:t>
            </a:r>
            <a:r>
              <a:rPr lang="en-US" sz="3300" dirty="0">
                <a:effectLst/>
              </a:rPr>
              <a:t> </a:t>
            </a:r>
            <a:r>
              <a:rPr lang="en-US" sz="3300" dirty="0" err="1">
                <a:effectLst/>
              </a:rPr>
              <a:t>strategia</a:t>
            </a:r>
            <a:r>
              <a:rPr lang="en-US" sz="3300" dirty="0">
                <a:effectLst/>
              </a:rPr>
              <a:t> di </a:t>
            </a:r>
            <a:r>
              <a:rPr lang="en-US" sz="3300" dirty="0" err="1">
                <a:effectLst/>
              </a:rPr>
              <a:t>sviluppo</a:t>
            </a:r>
            <a:r>
              <a:rPr lang="en-US" sz="3300" dirty="0">
                <a:effectLst/>
              </a:rPr>
              <a:t> </a:t>
            </a:r>
            <a:r>
              <a:rPr lang="en-US" sz="3300" dirty="0" err="1">
                <a:effectLst/>
              </a:rPr>
              <a:t>presentata</a:t>
            </a:r>
            <a:r>
              <a:rPr lang="en-US" sz="3300" dirty="0">
                <a:effectLst/>
              </a:rPr>
              <a:t> </a:t>
            </a:r>
            <a:r>
              <a:rPr lang="en-US" sz="3300" dirty="0" err="1">
                <a:effectLst/>
              </a:rPr>
              <a:t>nei</a:t>
            </a:r>
            <a:r>
              <a:rPr lang="en-US" sz="3300" dirty="0">
                <a:effectLst/>
              </a:rPr>
              <a:t> </a:t>
            </a:r>
            <a:r>
              <a:rPr lang="en-US" sz="3300" dirty="0" err="1">
                <a:effectLst/>
              </a:rPr>
              <a:t>Programmi</a:t>
            </a:r>
            <a:r>
              <a:rPr lang="en-US" sz="3300" dirty="0">
                <a:effectLst/>
              </a:rPr>
              <a:t> </a:t>
            </a:r>
            <a:r>
              <a:rPr lang="en-US" sz="3300" dirty="0" err="1">
                <a:effectLst/>
              </a:rPr>
              <a:t>nazionali</a:t>
            </a:r>
            <a:r>
              <a:rPr lang="en-US" sz="3300" dirty="0">
                <a:effectLst/>
              </a:rPr>
              <a:t> di </a:t>
            </a:r>
            <a:r>
              <a:rPr lang="en-US" sz="3300" dirty="0" err="1">
                <a:effectLst/>
              </a:rPr>
              <a:t>riforma</a:t>
            </a:r>
            <a:r>
              <a:rPr lang="en-US" sz="3300" dirty="0">
                <a:effectLst/>
              </a:rPr>
              <a:t>.</a:t>
            </a:r>
            <a:endParaRPr lang="it-IT" sz="3300" dirty="0">
              <a:effectLst/>
            </a:endParaRPr>
          </a:p>
          <a:p>
            <a:pPr lvl="0">
              <a:spcBef>
                <a:spcPts val="600"/>
              </a:spcBef>
            </a:pPr>
            <a:r>
              <a:rPr lang="en-US" sz="3300" b="1" dirty="0" err="1">
                <a:effectLst/>
              </a:rPr>
              <a:t>Programmi</a:t>
            </a:r>
            <a:r>
              <a:rPr lang="en-US" sz="3300" b="1" dirty="0">
                <a:effectLst/>
              </a:rPr>
              <a:t> </a:t>
            </a:r>
            <a:r>
              <a:rPr lang="en-US" sz="3300" b="1" dirty="0" err="1">
                <a:effectLst/>
              </a:rPr>
              <a:t>Operativi</a:t>
            </a:r>
            <a:r>
              <a:rPr lang="en-US" sz="3300" b="1" dirty="0">
                <a:effectLst/>
              </a:rPr>
              <a:t> </a:t>
            </a:r>
            <a:r>
              <a:rPr lang="en-US" sz="3300" dirty="0" err="1">
                <a:effectLst/>
              </a:rPr>
              <a:t>che</a:t>
            </a:r>
            <a:r>
              <a:rPr lang="en-US" sz="3300" dirty="0">
                <a:effectLst/>
              </a:rPr>
              <a:t> </a:t>
            </a:r>
            <a:r>
              <a:rPr lang="en-US" sz="3300" dirty="0" err="1">
                <a:effectLst/>
              </a:rPr>
              <a:t>costituiranno</a:t>
            </a:r>
            <a:r>
              <a:rPr lang="en-US" sz="3300" dirty="0">
                <a:effectLst/>
              </a:rPr>
              <a:t> lo </a:t>
            </a:r>
            <a:r>
              <a:rPr lang="en-US" sz="3300" dirty="0" err="1">
                <a:effectLst/>
              </a:rPr>
              <a:t>strumento</a:t>
            </a:r>
            <a:r>
              <a:rPr lang="en-US" sz="3300" dirty="0">
                <a:effectLst/>
              </a:rPr>
              <a:t> di </a:t>
            </a:r>
            <a:r>
              <a:rPr lang="en-US" sz="3300" dirty="0" err="1">
                <a:effectLst/>
              </a:rPr>
              <a:t>gestione</a:t>
            </a:r>
            <a:r>
              <a:rPr lang="en-US" sz="3300" dirty="0">
                <a:effectLst/>
              </a:rPr>
              <a:t> e </a:t>
            </a:r>
            <a:r>
              <a:rPr lang="en-US" sz="3300" dirty="0" err="1">
                <a:effectLst/>
              </a:rPr>
              <a:t>tradurranno</a:t>
            </a:r>
            <a:r>
              <a:rPr lang="en-US" sz="3300" dirty="0">
                <a:effectLst/>
              </a:rPr>
              <a:t> </a:t>
            </a:r>
            <a:r>
              <a:rPr lang="en-US" sz="3300" dirty="0" err="1">
                <a:effectLst/>
              </a:rPr>
              <a:t>i</a:t>
            </a:r>
            <a:r>
              <a:rPr lang="en-US" sz="3300" dirty="0">
                <a:effectLst/>
              </a:rPr>
              <a:t> </a:t>
            </a:r>
            <a:r>
              <a:rPr lang="en-US" sz="3300" dirty="0" err="1">
                <a:effectLst/>
              </a:rPr>
              <a:t>documenti</a:t>
            </a:r>
            <a:r>
              <a:rPr lang="en-US" sz="3300" dirty="0">
                <a:effectLst/>
              </a:rPr>
              <a:t> </a:t>
            </a:r>
            <a:r>
              <a:rPr lang="en-US" sz="3300" dirty="0" err="1">
                <a:effectLst/>
              </a:rPr>
              <a:t>strategici</a:t>
            </a:r>
            <a:r>
              <a:rPr lang="en-US" sz="3300" dirty="0">
                <a:effectLst/>
              </a:rPr>
              <a:t> in concrete </a:t>
            </a:r>
            <a:r>
              <a:rPr lang="en-US" sz="3300" dirty="0" err="1">
                <a:effectLst/>
              </a:rPr>
              <a:t>priorità</a:t>
            </a:r>
            <a:r>
              <a:rPr lang="en-US" sz="3300" dirty="0">
                <a:effectLst/>
              </a:rPr>
              <a:t> </a:t>
            </a:r>
            <a:r>
              <a:rPr lang="en-US" sz="3300" dirty="0" err="1">
                <a:effectLst/>
              </a:rPr>
              <a:t>d'investimento</a:t>
            </a:r>
            <a:r>
              <a:rPr lang="en-US" sz="3300" dirty="0">
                <a:effectLst/>
              </a:rPr>
              <a:t> </a:t>
            </a:r>
            <a:r>
              <a:rPr lang="en-US" sz="3300" dirty="0" err="1">
                <a:effectLst/>
              </a:rPr>
              <a:t>corredate</a:t>
            </a:r>
            <a:r>
              <a:rPr lang="en-US" sz="3300" dirty="0">
                <a:effectLst/>
              </a:rPr>
              <a:t> di </a:t>
            </a:r>
            <a:r>
              <a:rPr lang="en-US" sz="3300" dirty="0" err="1">
                <a:effectLst/>
              </a:rPr>
              <a:t>obiettivi</a:t>
            </a:r>
            <a:r>
              <a:rPr lang="en-US" sz="3300" dirty="0">
                <a:effectLst/>
              </a:rPr>
              <a:t> </a:t>
            </a:r>
            <a:r>
              <a:rPr lang="en-US" sz="3300" dirty="0" err="1">
                <a:effectLst/>
              </a:rPr>
              <a:t>chiari</a:t>
            </a:r>
            <a:r>
              <a:rPr lang="en-US" sz="3300" dirty="0">
                <a:effectLst/>
              </a:rPr>
              <a:t> e </a:t>
            </a:r>
            <a:r>
              <a:rPr lang="en-US" sz="3300" dirty="0" err="1">
                <a:effectLst/>
              </a:rPr>
              <a:t>misurabili</a:t>
            </a:r>
            <a:r>
              <a:rPr lang="en-US" sz="3300" dirty="0">
                <a:effectLst/>
              </a:rPr>
              <a:t>.</a:t>
            </a:r>
            <a:endParaRPr lang="it-IT" sz="3300" dirty="0">
              <a:effectLst/>
            </a:endParaRPr>
          </a:p>
          <a:p>
            <a:pPr lvl="0">
              <a:spcBef>
                <a:spcPts val="600"/>
              </a:spcBef>
            </a:pPr>
            <a:r>
              <a:rPr lang="en-US" sz="3300" dirty="0">
                <a:effectLst/>
              </a:rPr>
              <a:t>Si </a:t>
            </a:r>
            <a:r>
              <a:rPr lang="en-US" sz="3300" dirty="0" err="1">
                <a:effectLst/>
              </a:rPr>
              <a:t>introdurranno</a:t>
            </a:r>
            <a:r>
              <a:rPr lang="en-US" sz="3300" dirty="0">
                <a:effectLst/>
              </a:rPr>
              <a:t> </a:t>
            </a:r>
            <a:r>
              <a:rPr lang="en-US" sz="3300" dirty="0" err="1">
                <a:effectLst/>
              </a:rPr>
              <a:t>maggiori</a:t>
            </a:r>
            <a:r>
              <a:rPr lang="en-US" sz="3300" dirty="0">
                <a:effectLst/>
              </a:rPr>
              <a:t> </a:t>
            </a:r>
            <a:r>
              <a:rPr lang="en-US" sz="3300" dirty="0" err="1">
                <a:effectLst/>
              </a:rPr>
              <a:t>incentivi</a:t>
            </a:r>
            <a:r>
              <a:rPr lang="en-US" sz="3300" dirty="0">
                <a:effectLst/>
              </a:rPr>
              <a:t> e </a:t>
            </a:r>
            <a:r>
              <a:rPr lang="en-US" sz="3300" dirty="0" err="1">
                <a:effectLst/>
              </a:rPr>
              <a:t>condizioni</a:t>
            </a:r>
            <a:r>
              <a:rPr lang="en-US" sz="3300" dirty="0">
                <a:effectLst/>
              </a:rPr>
              <a:t> </a:t>
            </a:r>
            <a:r>
              <a:rPr lang="en-US" sz="3300" dirty="0" err="1">
                <a:effectLst/>
              </a:rPr>
              <a:t>necessarie</a:t>
            </a:r>
            <a:r>
              <a:rPr lang="en-US" sz="3300" dirty="0">
                <a:effectLst/>
              </a:rPr>
              <a:t> per </a:t>
            </a:r>
            <a:r>
              <a:rPr lang="en-US" sz="3300" dirty="0" err="1">
                <a:effectLst/>
              </a:rPr>
              <a:t>raggiungere</a:t>
            </a:r>
            <a:r>
              <a:rPr lang="en-US" sz="3300" dirty="0">
                <a:effectLst/>
              </a:rPr>
              <a:t> </a:t>
            </a:r>
            <a:r>
              <a:rPr lang="en-US" sz="3300" dirty="0" err="1">
                <a:effectLst/>
              </a:rPr>
              <a:t>gli</a:t>
            </a:r>
            <a:r>
              <a:rPr lang="en-US" sz="3300" dirty="0">
                <a:effectLst/>
              </a:rPr>
              <a:t> </a:t>
            </a:r>
            <a:r>
              <a:rPr lang="en-US" sz="3300" dirty="0" err="1">
                <a:effectLst/>
              </a:rPr>
              <a:t>obiettivi</a:t>
            </a:r>
            <a:r>
              <a:rPr lang="en-US" sz="3300" dirty="0">
                <a:effectLst/>
              </a:rPr>
              <a:t> </a:t>
            </a:r>
            <a:r>
              <a:rPr lang="en-US" sz="3300" dirty="0" err="1">
                <a:effectLst/>
              </a:rPr>
              <a:t>prefissati</a:t>
            </a:r>
            <a:r>
              <a:rPr lang="en-US" sz="3300" dirty="0">
                <a:effectLst/>
              </a:rPr>
              <a:t> (ad </a:t>
            </a:r>
            <a:r>
              <a:rPr lang="en-US" sz="3300" dirty="0" err="1">
                <a:effectLst/>
              </a:rPr>
              <a:t>es</a:t>
            </a:r>
            <a:r>
              <a:rPr lang="en-US" sz="3300" dirty="0">
                <a:effectLst/>
              </a:rPr>
              <a:t>. </a:t>
            </a:r>
            <a:r>
              <a:rPr lang="en-US" sz="3300" dirty="0" err="1">
                <a:effectLst/>
              </a:rPr>
              <a:t>processo</a:t>
            </a:r>
            <a:r>
              <a:rPr lang="en-US" sz="3300" dirty="0">
                <a:effectLst/>
              </a:rPr>
              <a:t> di </a:t>
            </a:r>
            <a:r>
              <a:rPr lang="en-US" sz="3300" dirty="0" err="1">
                <a:effectLst/>
              </a:rPr>
              <a:t>snellimento</a:t>
            </a:r>
            <a:r>
              <a:rPr lang="en-US" sz="3300" dirty="0">
                <a:effectLst/>
              </a:rPr>
              <a:t> </a:t>
            </a:r>
            <a:r>
              <a:rPr lang="en-US" sz="3300" dirty="0" err="1">
                <a:effectLst/>
              </a:rPr>
              <a:t>della</a:t>
            </a:r>
            <a:r>
              <a:rPr lang="en-US" sz="3300" dirty="0">
                <a:effectLst/>
              </a:rPr>
              <a:t> </a:t>
            </a:r>
            <a:r>
              <a:rPr lang="en-US" sz="3300" dirty="0" err="1">
                <a:effectLst/>
              </a:rPr>
              <a:t>burocrazia</a:t>
            </a:r>
            <a:r>
              <a:rPr lang="en-US" sz="3300" dirty="0">
                <a:effectLst/>
              </a:rPr>
              <a:t>).</a:t>
            </a:r>
            <a:endParaRPr lang="it-IT" sz="3300" dirty="0">
              <a:effectLst/>
            </a:endParaRPr>
          </a:p>
          <a:p>
            <a:pPr lvl="0">
              <a:spcBef>
                <a:spcPts val="600"/>
              </a:spcBef>
            </a:pPr>
            <a:r>
              <a:rPr lang="en-US" sz="3300" dirty="0" err="1">
                <a:effectLst/>
              </a:rPr>
              <a:t>Migliorerà</a:t>
            </a:r>
            <a:r>
              <a:rPr lang="en-US" sz="3300" dirty="0">
                <a:effectLst/>
              </a:rPr>
              <a:t> </a:t>
            </a:r>
            <a:r>
              <a:rPr lang="en-US" sz="3300" dirty="0" err="1">
                <a:effectLst/>
              </a:rPr>
              <a:t>il</a:t>
            </a:r>
            <a:r>
              <a:rPr lang="en-US" sz="3300" dirty="0">
                <a:effectLst/>
              </a:rPr>
              <a:t> </a:t>
            </a:r>
            <a:r>
              <a:rPr lang="en-US" sz="3300" dirty="0" err="1">
                <a:effectLst/>
              </a:rPr>
              <a:t>funzionamento</a:t>
            </a:r>
            <a:r>
              <a:rPr lang="en-US" sz="3300" dirty="0">
                <a:effectLst/>
              </a:rPr>
              <a:t> </a:t>
            </a:r>
            <a:r>
              <a:rPr lang="en-US" sz="3300" dirty="0" err="1">
                <a:effectLst/>
              </a:rPr>
              <a:t>degli</a:t>
            </a:r>
            <a:r>
              <a:rPr lang="en-US" sz="3300" dirty="0">
                <a:effectLst/>
              </a:rPr>
              <a:t> </a:t>
            </a:r>
            <a:r>
              <a:rPr lang="en-US" sz="3300" dirty="0" err="1">
                <a:effectLst/>
              </a:rPr>
              <a:t>strumenti</a:t>
            </a:r>
            <a:r>
              <a:rPr lang="en-US" sz="3300" dirty="0">
                <a:effectLst/>
              </a:rPr>
              <a:t> di </a:t>
            </a:r>
            <a:r>
              <a:rPr lang="en-US" sz="3300" dirty="0" err="1">
                <a:effectLst/>
              </a:rPr>
              <a:t>valutazione</a:t>
            </a:r>
            <a:r>
              <a:rPr lang="en-US" sz="3300" dirty="0">
                <a:effectLst/>
              </a:rPr>
              <a:t> </a:t>
            </a:r>
            <a:r>
              <a:rPr lang="en-US" sz="3300" dirty="0" err="1">
                <a:effectLst/>
              </a:rPr>
              <a:t>della</a:t>
            </a:r>
            <a:r>
              <a:rPr lang="en-US" sz="3300" dirty="0">
                <a:effectLst/>
              </a:rPr>
              <a:t> performance </a:t>
            </a:r>
            <a:r>
              <a:rPr lang="en-US" sz="3300" dirty="0" err="1">
                <a:effectLst/>
              </a:rPr>
              <a:t>dei</a:t>
            </a:r>
            <a:r>
              <a:rPr lang="en-US" sz="3300" dirty="0">
                <a:effectLst/>
              </a:rPr>
              <a:t> </a:t>
            </a:r>
            <a:r>
              <a:rPr lang="en-US" sz="3300" dirty="0" err="1">
                <a:effectLst/>
              </a:rPr>
              <a:t>risultati</a:t>
            </a:r>
            <a:r>
              <a:rPr lang="en-US" sz="3300" dirty="0">
                <a:effectLst/>
              </a:rPr>
              <a:t> per </a:t>
            </a:r>
            <a:r>
              <a:rPr lang="en-US" sz="3300" dirty="0" err="1">
                <a:effectLst/>
              </a:rPr>
              <a:t>verificare</a:t>
            </a:r>
            <a:r>
              <a:rPr lang="en-US" sz="3300" dirty="0">
                <a:effectLst/>
              </a:rPr>
              <a:t> </a:t>
            </a:r>
            <a:r>
              <a:rPr lang="en-US" sz="3300" dirty="0" err="1">
                <a:effectLst/>
              </a:rPr>
              <a:t>l’andamento</a:t>
            </a:r>
            <a:r>
              <a:rPr lang="en-US" sz="3300" dirty="0">
                <a:effectLst/>
              </a:rPr>
              <a:t> </a:t>
            </a:r>
            <a:r>
              <a:rPr lang="en-US" sz="3300" dirty="0" err="1">
                <a:effectLst/>
              </a:rPr>
              <a:t>dei</a:t>
            </a:r>
            <a:r>
              <a:rPr lang="en-US" sz="3300" dirty="0">
                <a:effectLst/>
              </a:rPr>
              <a:t> </a:t>
            </a:r>
            <a:r>
              <a:rPr lang="en-US" sz="3300" dirty="0" err="1">
                <a:effectLst/>
              </a:rPr>
              <a:t>programmi</a:t>
            </a:r>
            <a:r>
              <a:rPr lang="en-US" sz="3300" dirty="0">
                <a:effectLst/>
              </a:rPr>
              <a:t>.</a:t>
            </a:r>
            <a:endParaRPr lang="it-IT" sz="3300" dirty="0">
              <a:effectLst/>
            </a:endParaRPr>
          </a:p>
          <a:p>
            <a:pPr lvl="0">
              <a:spcBef>
                <a:spcPts val="600"/>
              </a:spcBef>
            </a:pPr>
            <a:r>
              <a:rPr lang="en-US" sz="3300" dirty="0">
                <a:effectLst/>
              </a:rPr>
              <a:t>Maggiore </a:t>
            </a:r>
            <a:r>
              <a:rPr lang="en-US" sz="3300" dirty="0" err="1">
                <a:effectLst/>
              </a:rPr>
              <a:t>ricorso</a:t>
            </a:r>
            <a:r>
              <a:rPr lang="en-US" sz="3300" dirty="0">
                <a:effectLst/>
              </a:rPr>
              <a:t> a </a:t>
            </a:r>
            <a:r>
              <a:rPr lang="en-US" sz="3300" dirty="0" err="1">
                <a:effectLst/>
              </a:rPr>
              <a:t>strumenti</a:t>
            </a:r>
            <a:r>
              <a:rPr lang="en-US" sz="3300" dirty="0">
                <a:effectLst/>
              </a:rPr>
              <a:t> di </a:t>
            </a:r>
            <a:r>
              <a:rPr lang="en-US" sz="3300" dirty="0" err="1">
                <a:effectLst/>
              </a:rPr>
              <a:t>ingegneria</a:t>
            </a:r>
            <a:r>
              <a:rPr lang="en-US" sz="3300" dirty="0">
                <a:effectLst/>
              </a:rPr>
              <a:t> </a:t>
            </a:r>
            <a:r>
              <a:rPr lang="en-US" sz="3300" dirty="0" err="1">
                <a:effectLst/>
              </a:rPr>
              <a:t>finanziaria</a:t>
            </a:r>
            <a:r>
              <a:rPr lang="en-US" sz="3300" dirty="0">
                <a:effectLst/>
              </a:rPr>
              <a:t> (CE, </a:t>
            </a:r>
            <a:r>
              <a:rPr lang="en-US" sz="3300" dirty="0" err="1">
                <a:effectLst/>
              </a:rPr>
              <a:t>Banca</a:t>
            </a:r>
            <a:r>
              <a:rPr lang="en-US" sz="3300" dirty="0">
                <a:effectLst/>
              </a:rPr>
              <a:t> </a:t>
            </a:r>
            <a:r>
              <a:rPr lang="en-US" sz="3300" dirty="0" err="1">
                <a:effectLst/>
              </a:rPr>
              <a:t>Europea</a:t>
            </a:r>
            <a:r>
              <a:rPr lang="en-US" sz="3300" dirty="0">
                <a:effectLst/>
              </a:rPr>
              <a:t> per </a:t>
            </a:r>
            <a:r>
              <a:rPr lang="en-US" sz="3300" dirty="0" err="1">
                <a:effectLst/>
              </a:rPr>
              <a:t>gli</a:t>
            </a:r>
            <a:r>
              <a:rPr lang="en-US" sz="3300" dirty="0">
                <a:effectLst/>
              </a:rPr>
              <a:t> </a:t>
            </a:r>
            <a:r>
              <a:rPr lang="en-US" sz="3300" dirty="0" err="1">
                <a:effectLst/>
              </a:rPr>
              <a:t>investimenti</a:t>
            </a:r>
            <a:r>
              <a:rPr lang="en-US" sz="3300" dirty="0">
                <a:effectLst/>
              </a:rPr>
              <a:t> BEI, </a:t>
            </a:r>
            <a:r>
              <a:rPr lang="en-US" sz="3300" dirty="0" err="1">
                <a:effectLst/>
              </a:rPr>
              <a:t>Banca</a:t>
            </a:r>
            <a:r>
              <a:rPr lang="en-US" sz="3300" dirty="0">
                <a:effectLst/>
              </a:rPr>
              <a:t> di </a:t>
            </a:r>
            <a:r>
              <a:rPr lang="en-US" sz="3300" dirty="0" err="1">
                <a:effectLst/>
              </a:rPr>
              <a:t>sviluppo</a:t>
            </a:r>
            <a:r>
              <a:rPr lang="en-US" sz="3300" dirty="0">
                <a:effectLst/>
              </a:rPr>
              <a:t> del </a:t>
            </a:r>
            <a:r>
              <a:rPr lang="en-US" sz="3300" dirty="0" err="1">
                <a:effectLst/>
              </a:rPr>
              <a:t>Consiglio</a:t>
            </a:r>
            <a:r>
              <a:rPr lang="en-US" sz="3300" dirty="0">
                <a:effectLst/>
              </a:rPr>
              <a:t> </a:t>
            </a:r>
            <a:r>
              <a:rPr lang="en-US" sz="3300" dirty="0" err="1">
                <a:effectLst/>
              </a:rPr>
              <a:t>d’Europa</a:t>
            </a:r>
            <a:r>
              <a:rPr lang="en-US" sz="3300" dirty="0">
                <a:effectLst/>
              </a:rPr>
              <a:t> CEB).</a:t>
            </a:r>
            <a:endParaRPr lang="it-IT" sz="3300" dirty="0">
              <a:effectLst/>
            </a:endParaRPr>
          </a:p>
          <a:p>
            <a:pPr lvl="0">
              <a:spcBef>
                <a:spcPts val="600"/>
              </a:spcBef>
            </a:pPr>
            <a:r>
              <a:rPr lang="en-US" sz="3300" dirty="0" err="1">
                <a:effectLst/>
              </a:rPr>
              <a:t>Stati</a:t>
            </a:r>
            <a:r>
              <a:rPr lang="en-US" sz="3300" dirty="0">
                <a:effectLst/>
              </a:rPr>
              <a:t> </a:t>
            </a:r>
            <a:r>
              <a:rPr lang="en-US" sz="3300" dirty="0" err="1">
                <a:effectLst/>
              </a:rPr>
              <a:t>Membri</a:t>
            </a:r>
            <a:r>
              <a:rPr lang="en-US" sz="3300" dirty="0">
                <a:effectLst/>
              </a:rPr>
              <a:t> e </a:t>
            </a:r>
            <a:r>
              <a:rPr lang="en-US" sz="3300" dirty="0" err="1">
                <a:effectLst/>
              </a:rPr>
              <a:t>Regioni</a:t>
            </a:r>
            <a:r>
              <a:rPr lang="en-US" sz="3300" dirty="0">
                <a:effectLst/>
              </a:rPr>
              <a:t> </a:t>
            </a:r>
            <a:r>
              <a:rPr lang="en-US" sz="3300" dirty="0" err="1">
                <a:effectLst/>
              </a:rPr>
              <a:t>dovranno</a:t>
            </a:r>
            <a:r>
              <a:rPr lang="en-US" sz="3300" dirty="0">
                <a:effectLst/>
              </a:rPr>
              <a:t> </a:t>
            </a:r>
            <a:r>
              <a:rPr lang="en-US" sz="3300" dirty="0" err="1">
                <a:effectLst/>
              </a:rPr>
              <a:t>concentrare</a:t>
            </a:r>
            <a:r>
              <a:rPr lang="en-US" sz="3300" dirty="0">
                <a:effectLst/>
              </a:rPr>
              <a:t> le </a:t>
            </a:r>
            <a:r>
              <a:rPr lang="en-US" sz="3300" dirty="0" err="1">
                <a:effectLst/>
              </a:rPr>
              <a:t>risorse</a:t>
            </a:r>
            <a:r>
              <a:rPr lang="en-US" sz="3300" dirty="0">
                <a:effectLst/>
              </a:rPr>
              <a:t> </a:t>
            </a:r>
            <a:r>
              <a:rPr lang="en-US" sz="3300" dirty="0" err="1">
                <a:effectLst/>
              </a:rPr>
              <a:t>economiche</a:t>
            </a:r>
            <a:r>
              <a:rPr lang="en-US" sz="3300" dirty="0">
                <a:effectLst/>
              </a:rPr>
              <a:t> </a:t>
            </a:r>
            <a:r>
              <a:rPr lang="en-US" sz="3300" dirty="0" err="1">
                <a:effectLst/>
              </a:rPr>
              <a:t>nazionali</a:t>
            </a:r>
            <a:r>
              <a:rPr lang="en-US" sz="3300" dirty="0">
                <a:effectLst/>
              </a:rPr>
              <a:t> e </a:t>
            </a:r>
            <a:r>
              <a:rPr lang="en-US" sz="3300" dirty="0" err="1">
                <a:effectLst/>
              </a:rPr>
              <a:t>comunitarie</a:t>
            </a:r>
            <a:r>
              <a:rPr lang="en-US" sz="3300" dirty="0">
                <a:effectLst/>
              </a:rPr>
              <a:t> </a:t>
            </a:r>
            <a:r>
              <a:rPr lang="en-US" sz="3300" dirty="0" err="1">
                <a:effectLst/>
              </a:rPr>
              <a:t>su</a:t>
            </a:r>
            <a:r>
              <a:rPr lang="en-US" sz="3300" dirty="0">
                <a:effectLst/>
              </a:rPr>
              <a:t> </a:t>
            </a:r>
            <a:r>
              <a:rPr lang="en-US" sz="3300" dirty="0" err="1">
                <a:effectLst/>
              </a:rPr>
              <a:t>pochi</a:t>
            </a:r>
            <a:r>
              <a:rPr lang="en-US" sz="3300" dirty="0">
                <a:effectLst/>
              </a:rPr>
              <a:t> </a:t>
            </a:r>
            <a:r>
              <a:rPr lang="en-US" sz="3300" dirty="0" err="1">
                <a:effectLst/>
              </a:rPr>
              <a:t>obiettivi</a:t>
            </a:r>
            <a:r>
              <a:rPr lang="en-US" sz="3300" dirty="0">
                <a:effectLst/>
              </a:rPr>
              <a:t> </a:t>
            </a:r>
            <a:r>
              <a:rPr lang="en-US" sz="3300" dirty="0" err="1">
                <a:effectLst/>
              </a:rPr>
              <a:t>prioritari</a:t>
            </a:r>
            <a:r>
              <a:rPr lang="en-US" sz="3300" dirty="0">
                <a:effectLst/>
              </a:rPr>
              <a:t> </a:t>
            </a:r>
            <a:r>
              <a:rPr lang="en-US" sz="3300" dirty="0" err="1">
                <a:effectLst/>
              </a:rPr>
              <a:t>stabilendo</a:t>
            </a:r>
            <a:r>
              <a:rPr lang="en-US" sz="3300" dirty="0">
                <a:effectLst/>
              </a:rPr>
              <a:t>, </a:t>
            </a:r>
            <a:r>
              <a:rPr lang="en-US" sz="3300" dirty="0" err="1">
                <a:effectLst/>
              </a:rPr>
              <a:t>nei</a:t>
            </a:r>
            <a:r>
              <a:rPr lang="en-US" sz="3300" dirty="0">
                <a:effectLst/>
              </a:rPr>
              <a:t> </a:t>
            </a:r>
            <a:r>
              <a:rPr lang="en-US" sz="3300" dirty="0" err="1">
                <a:effectLst/>
              </a:rPr>
              <a:t>regolamenti</a:t>
            </a:r>
            <a:r>
              <a:rPr lang="en-US" sz="3300" dirty="0">
                <a:effectLst/>
              </a:rPr>
              <a:t> </a:t>
            </a:r>
            <a:r>
              <a:rPr lang="en-US" sz="3300" dirty="0" err="1">
                <a:effectLst/>
              </a:rPr>
              <a:t>riguardanti</a:t>
            </a:r>
            <a:r>
              <a:rPr lang="en-US" sz="3300" dirty="0">
                <a:effectLst/>
              </a:rPr>
              <a:t> la </a:t>
            </a:r>
            <a:r>
              <a:rPr lang="en-US" sz="3300" dirty="0" err="1">
                <a:effectLst/>
              </a:rPr>
              <a:t>politica</a:t>
            </a:r>
            <a:r>
              <a:rPr lang="en-US" sz="3300" dirty="0">
                <a:effectLst/>
              </a:rPr>
              <a:t> di </a:t>
            </a:r>
            <a:r>
              <a:rPr lang="en-US" sz="3300" dirty="0" err="1">
                <a:effectLst/>
              </a:rPr>
              <a:t>coesione</a:t>
            </a:r>
            <a:r>
              <a:rPr lang="en-US" sz="3300" dirty="0">
                <a:effectLst/>
              </a:rPr>
              <a:t>, </a:t>
            </a:r>
            <a:r>
              <a:rPr lang="en-US" sz="3300" dirty="0" err="1">
                <a:effectLst/>
              </a:rPr>
              <a:t>una</a:t>
            </a:r>
            <a:r>
              <a:rPr lang="en-US" sz="3300" dirty="0">
                <a:effectLst/>
              </a:rPr>
              <a:t> </a:t>
            </a:r>
            <a:r>
              <a:rPr lang="en-US" sz="3300" dirty="0" err="1">
                <a:effectLst/>
              </a:rPr>
              <a:t>lista</a:t>
            </a:r>
            <a:r>
              <a:rPr lang="en-US" sz="3300" dirty="0">
                <a:effectLst/>
              </a:rPr>
              <a:t> di </a:t>
            </a:r>
            <a:r>
              <a:rPr lang="en-US" sz="3300" dirty="0" err="1">
                <a:effectLst/>
              </a:rPr>
              <a:t>priorità</a:t>
            </a:r>
            <a:r>
              <a:rPr lang="en-US" sz="3300" dirty="0">
                <a:effectLst/>
              </a:rPr>
              <a:t> </a:t>
            </a:r>
            <a:r>
              <a:rPr lang="en-US" sz="3300" dirty="0" err="1">
                <a:effectLst/>
              </a:rPr>
              <a:t>tematiche</a:t>
            </a:r>
            <a:r>
              <a:rPr lang="en-US" sz="3300" dirty="0">
                <a:effectLst/>
              </a:rPr>
              <a:t> legate </a:t>
            </a:r>
            <a:r>
              <a:rPr lang="en-US" sz="3300" dirty="0" err="1">
                <a:effectLst/>
              </a:rPr>
              <a:t>agli</a:t>
            </a:r>
            <a:r>
              <a:rPr lang="en-US" sz="3300" dirty="0">
                <a:effectLst/>
              </a:rPr>
              <a:t> </a:t>
            </a:r>
            <a:r>
              <a:rPr lang="en-US" sz="3300" dirty="0" err="1">
                <a:effectLst/>
              </a:rPr>
              <a:t>obiettivi</a:t>
            </a:r>
            <a:r>
              <a:rPr lang="en-US" sz="3300" dirty="0">
                <a:effectLst/>
              </a:rPr>
              <a:t> </a:t>
            </a:r>
            <a:r>
              <a:rPr lang="en-US" sz="3300" dirty="0" err="1">
                <a:effectLst/>
              </a:rPr>
              <a:t>prioritari</a:t>
            </a:r>
            <a:r>
              <a:rPr lang="en-US" sz="3300" dirty="0">
                <a:effectLst/>
              </a:rPr>
              <a:t>, </a:t>
            </a:r>
            <a:r>
              <a:rPr lang="en-US" sz="3300" dirty="0" err="1">
                <a:effectLst/>
              </a:rPr>
              <a:t>agli</a:t>
            </a:r>
            <a:r>
              <a:rPr lang="en-US" sz="3300" dirty="0">
                <a:effectLst/>
              </a:rPr>
              <a:t> </a:t>
            </a:r>
            <a:r>
              <a:rPr lang="en-US" sz="3300" dirty="0" err="1">
                <a:effectLst/>
              </a:rPr>
              <a:t>orientamenti</a:t>
            </a:r>
            <a:r>
              <a:rPr lang="en-US" sz="3300" dirty="0">
                <a:effectLst/>
              </a:rPr>
              <a:t> </a:t>
            </a:r>
            <a:r>
              <a:rPr lang="en-US" sz="3300" dirty="0" err="1">
                <a:effectLst/>
              </a:rPr>
              <a:t>integrati</a:t>
            </a:r>
            <a:r>
              <a:rPr lang="en-US" sz="3300" dirty="0">
                <a:effectLst/>
              </a:rPr>
              <a:t> e </a:t>
            </a:r>
            <a:r>
              <a:rPr lang="en-US" sz="3300" dirty="0" err="1">
                <a:effectLst/>
              </a:rPr>
              <a:t>alle</a:t>
            </a:r>
            <a:r>
              <a:rPr lang="en-US" sz="3300" dirty="0">
                <a:effectLst/>
              </a:rPr>
              <a:t> </a:t>
            </a:r>
            <a:r>
              <a:rPr lang="en-US" sz="3300" dirty="0" err="1">
                <a:effectLst/>
              </a:rPr>
              <a:t>iniziative</a:t>
            </a:r>
            <a:r>
              <a:rPr lang="en-US" sz="3300" dirty="0">
                <a:effectLst/>
              </a:rPr>
              <a:t> faro </a:t>
            </a:r>
            <a:r>
              <a:rPr lang="en-US" sz="3300" dirty="0" err="1">
                <a:effectLst/>
              </a:rPr>
              <a:t>della</a:t>
            </a:r>
            <a:r>
              <a:rPr lang="en-US" sz="3300" dirty="0">
                <a:effectLst/>
              </a:rPr>
              <a:t> </a:t>
            </a:r>
            <a:r>
              <a:rPr lang="en-US" sz="3300" dirty="0" err="1">
                <a:effectLst/>
              </a:rPr>
              <a:t>Strategia</a:t>
            </a:r>
            <a:r>
              <a:rPr lang="en-US" sz="3300" dirty="0">
                <a:effectLst/>
              </a:rPr>
              <a:t> UE 2020.</a:t>
            </a:r>
            <a:endParaRPr lang="it-IT" sz="3300" dirty="0">
              <a:effectLst/>
            </a:endParaRPr>
          </a:p>
          <a:p>
            <a:endParaRPr lang="en-US" dirty="0"/>
          </a:p>
        </p:txBody>
      </p:sp>
    </p:spTree>
    <p:extLst>
      <p:ext uri="{BB962C8B-B14F-4D97-AF65-F5344CB8AC3E}">
        <p14:creationId xmlns:p14="http://schemas.microsoft.com/office/powerpoint/2010/main" val="29607224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effectLst/>
              </a:rPr>
              <a:t>Principi</a:t>
            </a:r>
            <a:r>
              <a:rPr lang="en-US" dirty="0">
                <a:effectLst/>
              </a:rPr>
              <a:t> </a:t>
            </a:r>
            <a:r>
              <a:rPr lang="en-US" dirty="0" err="1">
                <a:effectLst/>
              </a:rPr>
              <a:t>politica</a:t>
            </a:r>
            <a:r>
              <a:rPr lang="en-US" dirty="0">
                <a:effectLst/>
              </a:rPr>
              <a:t> di </a:t>
            </a:r>
            <a:r>
              <a:rPr lang="en-US" dirty="0" err="1" smtClean="0">
                <a:effectLst/>
              </a:rPr>
              <a:t>coesione</a:t>
            </a:r>
            <a:r>
              <a:rPr lang="en-US" dirty="0">
                <a:effectLst/>
              </a:rPr>
              <a:t> </a:t>
            </a:r>
            <a:r>
              <a:rPr lang="en-US" dirty="0" smtClean="0">
                <a:effectLst/>
              </a:rPr>
              <a:t>(2)</a:t>
            </a:r>
            <a:endParaRPr lang="it-IT" dirty="0">
              <a:effectLst/>
            </a:endParaRPr>
          </a:p>
        </p:txBody>
      </p:sp>
      <p:sp>
        <p:nvSpPr>
          <p:cNvPr id="3" name="Content Placeholder 2"/>
          <p:cNvSpPr>
            <a:spLocks noGrp="1"/>
          </p:cNvSpPr>
          <p:nvPr>
            <p:ph idx="1"/>
          </p:nvPr>
        </p:nvSpPr>
        <p:spPr>
          <a:xfrm>
            <a:off x="779463" y="1828800"/>
            <a:ext cx="7583488" cy="4551078"/>
          </a:xfrm>
        </p:spPr>
        <p:txBody>
          <a:bodyPr>
            <a:normAutofit fontScale="92500" lnSpcReduction="10000"/>
          </a:bodyPr>
          <a:lstStyle/>
          <a:p>
            <a:pPr marL="0" indent="0">
              <a:buNone/>
            </a:pPr>
            <a:r>
              <a:rPr lang="en-US" dirty="0">
                <a:effectLst/>
              </a:rPr>
              <a:t>2. </a:t>
            </a:r>
            <a:r>
              <a:rPr lang="en-US" dirty="0" err="1">
                <a:effectLst/>
              </a:rPr>
              <a:t>Introdurre</a:t>
            </a:r>
            <a:r>
              <a:rPr lang="en-US" dirty="0">
                <a:effectLst/>
              </a:rPr>
              <a:t> la </a:t>
            </a:r>
            <a:r>
              <a:rPr lang="en-US" dirty="0" err="1">
                <a:effectLst/>
              </a:rPr>
              <a:t>nuova</a:t>
            </a:r>
            <a:r>
              <a:rPr lang="en-US" dirty="0">
                <a:effectLst/>
              </a:rPr>
              <a:t> </a:t>
            </a:r>
            <a:r>
              <a:rPr lang="en-US" dirty="0" err="1">
                <a:effectLst/>
              </a:rPr>
              <a:t>dimensione</a:t>
            </a:r>
            <a:r>
              <a:rPr lang="en-US" dirty="0">
                <a:effectLst/>
              </a:rPr>
              <a:t> </a:t>
            </a:r>
            <a:r>
              <a:rPr lang="en-US" dirty="0" err="1">
                <a:effectLst/>
              </a:rPr>
              <a:t>della</a:t>
            </a:r>
            <a:r>
              <a:rPr lang="en-US" dirty="0">
                <a:effectLst/>
              </a:rPr>
              <a:t> “</a:t>
            </a:r>
            <a:r>
              <a:rPr lang="en-US" dirty="0" err="1">
                <a:effectLst/>
              </a:rPr>
              <a:t>coesione</a:t>
            </a:r>
            <a:r>
              <a:rPr lang="en-US" dirty="0">
                <a:effectLst/>
              </a:rPr>
              <a:t> </a:t>
            </a:r>
            <a:r>
              <a:rPr lang="en-US" dirty="0" err="1">
                <a:effectLst/>
              </a:rPr>
              <a:t>territoriale</a:t>
            </a:r>
            <a:r>
              <a:rPr lang="en-US" dirty="0">
                <a:effectLst/>
              </a:rPr>
              <a:t>” </a:t>
            </a:r>
            <a:r>
              <a:rPr lang="en-US" dirty="0" err="1">
                <a:effectLst/>
              </a:rPr>
              <a:t>che</a:t>
            </a:r>
            <a:r>
              <a:rPr lang="en-US" dirty="0">
                <a:effectLst/>
              </a:rPr>
              <a:t> </a:t>
            </a:r>
            <a:r>
              <a:rPr lang="en-US" dirty="0" err="1">
                <a:effectLst/>
              </a:rPr>
              <a:t>darà</a:t>
            </a:r>
            <a:r>
              <a:rPr lang="en-US" dirty="0">
                <a:effectLst/>
              </a:rPr>
              <a:t> </a:t>
            </a:r>
            <a:r>
              <a:rPr lang="en-US" dirty="0" err="1">
                <a:effectLst/>
              </a:rPr>
              <a:t>particolare</a:t>
            </a:r>
            <a:r>
              <a:rPr lang="en-US" dirty="0">
                <a:effectLst/>
              </a:rPr>
              <a:t> </a:t>
            </a:r>
            <a:r>
              <a:rPr lang="en-US" dirty="0" err="1">
                <a:effectLst/>
              </a:rPr>
              <a:t>risalto</a:t>
            </a:r>
            <a:r>
              <a:rPr lang="en-US" dirty="0">
                <a:effectLst/>
              </a:rPr>
              <a:t> al </a:t>
            </a:r>
            <a:r>
              <a:rPr lang="en-US" dirty="0" err="1">
                <a:effectLst/>
              </a:rPr>
              <a:t>ruolo</a:t>
            </a:r>
            <a:r>
              <a:rPr lang="en-US" dirty="0">
                <a:effectLst/>
              </a:rPr>
              <a:t> </a:t>
            </a:r>
            <a:r>
              <a:rPr lang="en-US" dirty="0" err="1">
                <a:effectLst/>
              </a:rPr>
              <a:t>delle</a:t>
            </a:r>
            <a:r>
              <a:rPr lang="en-US" dirty="0">
                <a:effectLst/>
              </a:rPr>
              <a:t> </a:t>
            </a:r>
            <a:r>
              <a:rPr lang="en-US" dirty="0" err="1">
                <a:effectLst/>
              </a:rPr>
              <a:t>città</a:t>
            </a:r>
            <a:r>
              <a:rPr lang="en-US" dirty="0">
                <a:effectLst/>
              </a:rPr>
              <a:t>, </a:t>
            </a:r>
            <a:r>
              <a:rPr lang="en-US" dirty="0" err="1">
                <a:effectLst/>
              </a:rPr>
              <a:t>alle</a:t>
            </a:r>
            <a:r>
              <a:rPr lang="en-US" dirty="0">
                <a:effectLst/>
              </a:rPr>
              <a:t> </a:t>
            </a:r>
            <a:r>
              <a:rPr lang="en-US" dirty="0" err="1">
                <a:effectLst/>
              </a:rPr>
              <a:t>aree</a:t>
            </a:r>
            <a:r>
              <a:rPr lang="en-US" dirty="0">
                <a:effectLst/>
              </a:rPr>
              <a:t> </a:t>
            </a:r>
            <a:r>
              <a:rPr lang="en-US" dirty="0" err="1">
                <a:effectLst/>
              </a:rPr>
              <a:t>geografiche</a:t>
            </a:r>
            <a:r>
              <a:rPr lang="en-US" dirty="0">
                <a:effectLst/>
              </a:rPr>
              <a:t> </a:t>
            </a:r>
            <a:r>
              <a:rPr lang="en-US" dirty="0" err="1">
                <a:effectLst/>
              </a:rPr>
              <a:t>funzionali</a:t>
            </a:r>
            <a:r>
              <a:rPr lang="en-US" dirty="0">
                <a:effectLst/>
              </a:rPr>
              <a:t> </a:t>
            </a:r>
            <a:r>
              <a:rPr lang="en-US" dirty="0" err="1">
                <a:effectLst/>
              </a:rPr>
              <a:t>ed</a:t>
            </a:r>
            <a:r>
              <a:rPr lang="en-US" dirty="0">
                <a:effectLst/>
              </a:rPr>
              <a:t> a </a:t>
            </a:r>
            <a:r>
              <a:rPr lang="en-US" dirty="0" err="1">
                <a:effectLst/>
              </a:rPr>
              <a:t>quelle</a:t>
            </a:r>
            <a:r>
              <a:rPr lang="en-US" dirty="0">
                <a:effectLst/>
              </a:rPr>
              <a:t> </a:t>
            </a:r>
            <a:r>
              <a:rPr lang="en-US" dirty="0" err="1">
                <a:effectLst/>
              </a:rPr>
              <a:t>che</a:t>
            </a:r>
            <a:r>
              <a:rPr lang="en-US" dirty="0">
                <a:effectLst/>
              </a:rPr>
              <a:t> </a:t>
            </a:r>
            <a:r>
              <a:rPr lang="en-US" dirty="0" err="1">
                <a:effectLst/>
              </a:rPr>
              <a:t>affrontano</a:t>
            </a:r>
            <a:r>
              <a:rPr lang="en-US" dirty="0">
                <a:effectLst/>
              </a:rPr>
              <a:t> </a:t>
            </a:r>
            <a:r>
              <a:rPr lang="en-US" dirty="0" err="1">
                <a:effectLst/>
              </a:rPr>
              <a:t>specifici</a:t>
            </a:r>
            <a:r>
              <a:rPr lang="en-US" dirty="0">
                <a:effectLst/>
              </a:rPr>
              <a:t> </a:t>
            </a:r>
            <a:r>
              <a:rPr lang="en-US" dirty="0" err="1">
                <a:effectLst/>
              </a:rPr>
              <a:t>problemi</a:t>
            </a:r>
            <a:r>
              <a:rPr lang="en-US" dirty="0">
                <a:effectLst/>
              </a:rPr>
              <a:t> </a:t>
            </a:r>
            <a:r>
              <a:rPr lang="en-US" dirty="0" err="1">
                <a:effectLst/>
              </a:rPr>
              <a:t>geografici</a:t>
            </a:r>
            <a:r>
              <a:rPr lang="en-US" dirty="0">
                <a:effectLst/>
              </a:rPr>
              <a:t> o </a:t>
            </a:r>
            <a:r>
              <a:rPr lang="en-US" dirty="0" err="1">
                <a:effectLst/>
              </a:rPr>
              <a:t>demografici</a:t>
            </a:r>
            <a:r>
              <a:rPr lang="en-US" dirty="0">
                <a:effectLst/>
              </a:rPr>
              <a:t> e </a:t>
            </a:r>
            <a:r>
              <a:rPr lang="en-US" dirty="0" err="1">
                <a:effectLst/>
              </a:rPr>
              <a:t>infine</a:t>
            </a:r>
            <a:r>
              <a:rPr lang="en-US" dirty="0">
                <a:effectLst/>
              </a:rPr>
              <a:t> </a:t>
            </a:r>
            <a:r>
              <a:rPr lang="en-US" dirty="0" err="1">
                <a:effectLst/>
              </a:rPr>
              <a:t>alle</a:t>
            </a:r>
            <a:r>
              <a:rPr lang="en-US" dirty="0">
                <a:effectLst/>
              </a:rPr>
              <a:t> </a:t>
            </a:r>
            <a:r>
              <a:rPr lang="en-US" dirty="0" err="1">
                <a:effectLst/>
              </a:rPr>
              <a:t>strategie</a:t>
            </a:r>
            <a:r>
              <a:rPr lang="en-US" dirty="0">
                <a:effectLst/>
              </a:rPr>
              <a:t> </a:t>
            </a:r>
            <a:r>
              <a:rPr lang="en-US" dirty="0" err="1">
                <a:effectLst/>
              </a:rPr>
              <a:t>macroregionali</a:t>
            </a:r>
            <a:r>
              <a:rPr lang="en-US" dirty="0">
                <a:effectLst/>
              </a:rPr>
              <a:t>, </a:t>
            </a:r>
            <a:r>
              <a:rPr lang="en-US" dirty="0" err="1">
                <a:effectLst/>
              </a:rPr>
              <a:t>ciò</a:t>
            </a:r>
            <a:r>
              <a:rPr lang="en-US" dirty="0">
                <a:effectLst/>
              </a:rPr>
              <a:t> </a:t>
            </a:r>
            <a:r>
              <a:rPr lang="en-US" dirty="0" err="1">
                <a:effectLst/>
              </a:rPr>
              <a:t>verrà</a:t>
            </a:r>
            <a:r>
              <a:rPr lang="en-US" dirty="0">
                <a:effectLst/>
              </a:rPr>
              <a:t> </a:t>
            </a:r>
            <a:r>
              <a:rPr lang="en-US" dirty="0" err="1">
                <a:effectLst/>
              </a:rPr>
              <a:t>attuato</a:t>
            </a:r>
            <a:r>
              <a:rPr lang="en-US" dirty="0">
                <a:effectLst/>
              </a:rPr>
              <a:t> </a:t>
            </a:r>
            <a:r>
              <a:rPr lang="en-US" dirty="0" err="1">
                <a:effectLst/>
              </a:rPr>
              <a:t>attraverso</a:t>
            </a:r>
            <a:r>
              <a:rPr lang="en-US" dirty="0">
                <a:effectLst/>
              </a:rPr>
              <a:t>:</a:t>
            </a:r>
            <a:endParaRPr lang="it-IT" dirty="0">
              <a:effectLst/>
            </a:endParaRPr>
          </a:p>
          <a:p>
            <a:pPr lvl="0"/>
            <a:r>
              <a:rPr lang="en-US" dirty="0" err="1">
                <a:effectLst/>
              </a:rPr>
              <a:t>Rafforzamento</a:t>
            </a:r>
            <a:r>
              <a:rPr lang="en-US" dirty="0">
                <a:effectLst/>
              </a:rPr>
              <a:t> </a:t>
            </a:r>
            <a:r>
              <a:rPr lang="en-US" dirty="0" err="1">
                <a:effectLst/>
              </a:rPr>
              <a:t>della</a:t>
            </a:r>
            <a:r>
              <a:rPr lang="en-US" dirty="0">
                <a:effectLst/>
              </a:rPr>
              <a:t> </a:t>
            </a:r>
            <a:r>
              <a:rPr lang="en-US" dirty="0" err="1">
                <a:effectLst/>
              </a:rPr>
              <a:t>cooperazione</a:t>
            </a:r>
            <a:r>
              <a:rPr lang="en-US" dirty="0">
                <a:effectLst/>
              </a:rPr>
              <a:t> </a:t>
            </a:r>
            <a:r>
              <a:rPr lang="en-US" dirty="0" err="1">
                <a:effectLst/>
              </a:rPr>
              <a:t>territoriale</a:t>
            </a:r>
            <a:r>
              <a:rPr lang="en-US" dirty="0">
                <a:effectLst/>
              </a:rPr>
              <a:t> </a:t>
            </a:r>
            <a:r>
              <a:rPr lang="en-US" dirty="0" err="1">
                <a:effectLst/>
              </a:rPr>
              <a:t>tra</a:t>
            </a:r>
            <a:r>
              <a:rPr lang="en-US" dirty="0">
                <a:effectLst/>
              </a:rPr>
              <a:t> </a:t>
            </a:r>
            <a:r>
              <a:rPr lang="en-US" dirty="0" err="1">
                <a:effectLst/>
              </a:rPr>
              <a:t>regioni</a:t>
            </a:r>
            <a:r>
              <a:rPr lang="en-US" dirty="0">
                <a:effectLst/>
              </a:rPr>
              <a:t> </a:t>
            </a:r>
            <a:r>
              <a:rPr lang="en-US" dirty="0" err="1">
                <a:effectLst/>
              </a:rPr>
              <a:t>all’interno</a:t>
            </a:r>
            <a:r>
              <a:rPr lang="en-US" dirty="0">
                <a:effectLst/>
              </a:rPr>
              <a:t> di </a:t>
            </a:r>
            <a:r>
              <a:rPr lang="en-US" dirty="0" err="1">
                <a:effectLst/>
              </a:rPr>
              <a:t>uno</a:t>
            </a:r>
            <a:r>
              <a:rPr lang="en-US" dirty="0">
                <a:effectLst/>
              </a:rPr>
              <a:t> </a:t>
            </a:r>
            <a:r>
              <a:rPr lang="en-US" dirty="0" err="1">
                <a:effectLst/>
              </a:rPr>
              <a:t>stesso</a:t>
            </a:r>
            <a:r>
              <a:rPr lang="en-US" dirty="0">
                <a:effectLst/>
              </a:rPr>
              <a:t> </a:t>
            </a:r>
            <a:r>
              <a:rPr lang="en-US" dirty="0" err="1">
                <a:effectLst/>
              </a:rPr>
              <a:t>Paese</a:t>
            </a:r>
            <a:endParaRPr lang="it-IT" dirty="0">
              <a:effectLst/>
            </a:endParaRPr>
          </a:p>
          <a:p>
            <a:pPr lvl="0"/>
            <a:r>
              <a:rPr lang="en-US" dirty="0" err="1">
                <a:effectLst/>
              </a:rPr>
              <a:t>Elaborazione</a:t>
            </a:r>
            <a:r>
              <a:rPr lang="en-US" dirty="0">
                <a:effectLst/>
              </a:rPr>
              <a:t> di </a:t>
            </a:r>
            <a:r>
              <a:rPr lang="en-US" dirty="0" err="1">
                <a:effectLst/>
              </a:rPr>
              <a:t>un’agenda</a:t>
            </a:r>
            <a:r>
              <a:rPr lang="en-US" dirty="0">
                <a:effectLst/>
              </a:rPr>
              <a:t> </a:t>
            </a:r>
            <a:r>
              <a:rPr lang="en-US" dirty="0" err="1">
                <a:effectLst/>
              </a:rPr>
              <a:t>urbana</a:t>
            </a:r>
            <a:r>
              <a:rPr lang="en-US" dirty="0">
                <a:effectLst/>
              </a:rPr>
              <a:t> </a:t>
            </a:r>
            <a:r>
              <a:rPr lang="en-US" dirty="0" err="1">
                <a:effectLst/>
              </a:rPr>
              <a:t>ambiziosa</a:t>
            </a:r>
            <a:endParaRPr lang="it-IT" dirty="0">
              <a:effectLst/>
            </a:endParaRPr>
          </a:p>
          <a:p>
            <a:pPr lvl="0"/>
            <a:r>
              <a:rPr lang="en-US" dirty="0" err="1">
                <a:effectLst/>
              </a:rPr>
              <a:t>Pianificazione</a:t>
            </a:r>
            <a:r>
              <a:rPr lang="en-US" dirty="0">
                <a:effectLst/>
              </a:rPr>
              <a:t> di </a:t>
            </a:r>
            <a:r>
              <a:rPr lang="en-US" dirty="0" err="1">
                <a:effectLst/>
              </a:rPr>
              <a:t>azioni</a:t>
            </a:r>
            <a:r>
              <a:rPr lang="en-US" dirty="0">
                <a:effectLst/>
              </a:rPr>
              <a:t> ad hoc in </a:t>
            </a:r>
            <a:r>
              <a:rPr lang="en-US" dirty="0" err="1">
                <a:effectLst/>
              </a:rPr>
              <a:t>aree</a:t>
            </a:r>
            <a:r>
              <a:rPr lang="en-US" dirty="0">
                <a:effectLst/>
              </a:rPr>
              <a:t> con </a:t>
            </a:r>
            <a:r>
              <a:rPr lang="en-US" dirty="0" err="1">
                <a:effectLst/>
              </a:rPr>
              <a:t>caratteristiche</a:t>
            </a:r>
            <a:r>
              <a:rPr lang="en-US" dirty="0">
                <a:effectLst/>
              </a:rPr>
              <a:t> </a:t>
            </a:r>
            <a:r>
              <a:rPr lang="en-US" dirty="0" err="1">
                <a:effectLst/>
              </a:rPr>
              <a:t>specifiche</a:t>
            </a:r>
            <a:r>
              <a:rPr lang="en-US" dirty="0">
                <a:effectLst/>
              </a:rPr>
              <a:t> (ad </a:t>
            </a:r>
            <a:r>
              <a:rPr lang="en-US" dirty="0" err="1">
                <a:effectLst/>
              </a:rPr>
              <a:t>es</a:t>
            </a:r>
            <a:r>
              <a:rPr lang="en-US" dirty="0">
                <a:effectLst/>
              </a:rPr>
              <a:t>. </a:t>
            </a:r>
            <a:r>
              <a:rPr lang="en-US" dirty="0" err="1">
                <a:effectLst/>
              </a:rPr>
              <a:t>montagna</a:t>
            </a:r>
            <a:r>
              <a:rPr lang="en-US" dirty="0">
                <a:effectLst/>
              </a:rPr>
              <a:t> e </a:t>
            </a:r>
            <a:r>
              <a:rPr lang="en-US" dirty="0" err="1">
                <a:effectLst/>
              </a:rPr>
              <a:t>aree</a:t>
            </a:r>
            <a:r>
              <a:rPr lang="en-US" dirty="0">
                <a:effectLst/>
              </a:rPr>
              <a:t> </a:t>
            </a:r>
            <a:r>
              <a:rPr lang="en-US" dirty="0" err="1">
                <a:effectLst/>
              </a:rPr>
              <a:t>ultraperiferiche</a:t>
            </a:r>
            <a:r>
              <a:rPr lang="en-US" dirty="0">
                <a:effectLst/>
              </a:rPr>
              <a:t>, le cui </a:t>
            </a:r>
            <a:r>
              <a:rPr lang="en-US" dirty="0" err="1">
                <a:effectLst/>
              </a:rPr>
              <a:t>caratteristiche</a:t>
            </a:r>
            <a:r>
              <a:rPr lang="en-US" dirty="0">
                <a:effectLst/>
              </a:rPr>
              <a:t> </a:t>
            </a:r>
            <a:r>
              <a:rPr lang="en-US" dirty="0" err="1">
                <a:effectLst/>
              </a:rPr>
              <a:t>geografiche</a:t>
            </a:r>
            <a:r>
              <a:rPr lang="en-US" dirty="0">
                <a:effectLst/>
              </a:rPr>
              <a:t> o </a:t>
            </a:r>
            <a:r>
              <a:rPr lang="en-US" dirty="0" err="1">
                <a:effectLst/>
              </a:rPr>
              <a:t>demografiche</a:t>
            </a:r>
            <a:r>
              <a:rPr lang="en-US" dirty="0">
                <a:effectLst/>
              </a:rPr>
              <a:t> </a:t>
            </a:r>
            <a:r>
              <a:rPr lang="en-US" dirty="0" err="1">
                <a:effectLst/>
              </a:rPr>
              <a:t>potrebbero</a:t>
            </a:r>
            <a:r>
              <a:rPr lang="en-US" dirty="0">
                <a:effectLst/>
              </a:rPr>
              <a:t> </a:t>
            </a:r>
            <a:r>
              <a:rPr lang="en-US" dirty="0" err="1">
                <a:effectLst/>
              </a:rPr>
              <a:t>aumentarne</a:t>
            </a:r>
            <a:r>
              <a:rPr lang="en-US" dirty="0">
                <a:effectLst/>
              </a:rPr>
              <a:t> </a:t>
            </a:r>
            <a:r>
              <a:rPr lang="en-US" dirty="0" err="1">
                <a:effectLst/>
              </a:rPr>
              <a:t>i</a:t>
            </a:r>
            <a:r>
              <a:rPr lang="en-US" dirty="0">
                <a:effectLst/>
              </a:rPr>
              <a:t> </a:t>
            </a:r>
            <a:r>
              <a:rPr lang="en-US" dirty="0" err="1">
                <a:effectLst/>
              </a:rPr>
              <a:t>problemi</a:t>
            </a:r>
            <a:r>
              <a:rPr lang="en-US" dirty="0">
                <a:effectLst/>
              </a:rPr>
              <a:t> </a:t>
            </a:r>
            <a:r>
              <a:rPr lang="en-US" dirty="0" err="1">
                <a:effectLst/>
              </a:rPr>
              <a:t>dello</a:t>
            </a:r>
            <a:r>
              <a:rPr lang="en-US" dirty="0">
                <a:effectLst/>
              </a:rPr>
              <a:t> </a:t>
            </a:r>
            <a:r>
              <a:rPr lang="en-US" dirty="0" err="1">
                <a:effectLst/>
              </a:rPr>
              <a:t>sviluppo</a:t>
            </a:r>
            <a:r>
              <a:rPr lang="en-US" dirty="0">
                <a:effectLst/>
              </a:rPr>
              <a:t>)</a:t>
            </a:r>
            <a:endParaRPr lang="it-IT" dirty="0">
              <a:effectLst/>
            </a:endParaRPr>
          </a:p>
          <a:p>
            <a:endParaRPr lang="en-US" dirty="0"/>
          </a:p>
        </p:txBody>
      </p:sp>
    </p:spTree>
    <p:extLst>
      <p:ext uri="{BB962C8B-B14F-4D97-AF65-F5344CB8AC3E}">
        <p14:creationId xmlns:p14="http://schemas.microsoft.com/office/powerpoint/2010/main" val="25553310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effectLst/>
              </a:rPr>
              <a:t>Principi</a:t>
            </a:r>
            <a:r>
              <a:rPr lang="en-US" dirty="0">
                <a:effectLst/>
              </a:rPr>
              <a:t> </a:t>
            </a:r>
            <a:r>
              <a:rPr lang="en-US" dirty="0" err="1">
                <a:effectLst/>
              </a:rPr>
              <a:t>politica</a:t>
            </a:r>
            <a:r>
              <a:rPr lang="en-US" dirty="0">
                <a:effectLst/>
              </a:rPr>
              <a:t> di </a:t>
            </a:r>
            <a:r>
              <a:rPr lang="en-US" dirty="0" err="1">
                <a:effectLst/>
              </a:rPr>
              <a:t>coesione</a:t>
            </a:r>
            <a:r>
              <a:rPr lang="en-US" dirty="0">
                <a:effectLst/>
              </a:rPr>
              <a:t> </a:t>
            </a:r>
            <a:r>
              <a:rPr lang="en-US" dirty="0" smtClean="0">
                <a:effectLst/>
              </a:rPr>
              <a:t>(3)</a:t>
            </a:r>
            <a:endParaRPr lang="en-US" dirty="0"/>
          </a:p>
        </p:txBody>
      </p:sp>
      <p:sp>
        <p:nvSpPr>
          <p:cNvPr id="3" name="Content Placeholder 2"/>
          <p:cNvSpPr>
            <a:spLocks noGrp="1"/>
          </p:cNvSpPr>
          <p:nvPr>
            <p:ph idx="1"/>
          </p:nvPr>
        </p:nvSpPr>
        <p:spPr>
          <a:xfrm>
            <a:off x="779463" y="2156163"/>
            <a:ext cx="7583488" cy="3970000"/>
          </a:xfrm>
        </p:spPr>
        <p:txBody>
          <a:bodyPr/>
          <a:lstStyle/>
          <a:p>
            <a:pPr marL="0" indent="0">
              <a:buNone/>
            </a:pPr>
            <a:r>
              <a:rPr lang="en-US" dirty="0">
                <a:effectLst/>
              </a:rPr>
              <a:t>3. </a:t>
            </a:r>
            <a:r>
              <a:rPr lang="en-US" dirty="0" err="1">
                <a:effectLst/>
              </a:rPr>
              <a:t>Razionalizzare</a:t>
            </a:r>
            <a:r>
              <a:rPr lang="en-US" dirty="0">
                <a:effectLst/>
              </a:rPr>
              <a:t> </a:t>
            </a:r>
            <a:r>
              <a:rPr lang="en-US" dirty="0" err="1">
                <a:effectLst/>
              </a:rPr>
              <a:t>l’attuazione</a:t>
            </a:r>
            <a:r>
              <a:rPr lang="en-US" dirty="0">
                <a:effectLst/>
              </a:rPr>
              <a:t> </a:t>
            </a:r>
            <a:r>
              <a:rPr lang="en-US" dirty="0" err="1">
                <a:effectLst/>
              </a:rPr>
              <a:t>sulla</a:t>
            </a:r>
            <a:r>
              <a:rPr lang="en-US" dirty="0">
                <a:effectLst/>
              </a:rPr>
              <a:t> base </a:t>
            </a:r>
            <a:r>
              <a:rPr lang="en-US" dirty="0" err="1">
                <a:effectLst/>
              </a:rPr>
              <a:t>delle</a:t>
            </a:r>
            <a:r>
              <a:rPr lang="en-US" dirty="0">
                <a:effectLst/>
              </a:rPr>
              <a:t> </a:t>
            </a:r>
            <a:r>
              <a:rPr lang="en-US" dirty="0" err="1">
                <a:effectLst/>
              </a:rPr>
              <a:t>lezioni</a:t>
            </a:r>
            <a:r>
              <a:rPr lang="en-US" dirty="0">
                <a:effectLst/>
              </a:rPr>
              <a:t> </a:t>
            </a:r>
            <a:r>
              <a:rPr lang="en-US" dirty="0" err="1">
                <a:effectLst/>
              </a:rPr>
              <a:t>apprese</a:t>
            </a:r>
            <a:r>
              <a:rPr lang="en-US" dirty="0">
                <a:effectLst/>
              </a:rPr>
              <a:t> </a:t>
            </a:r>
            <a:r>
              <a:rPr lang="en-US" dirty="0" err="1">
                <a:effectLst/>
              </a:rPr>
              <a:t>attraverso</a:t>
            </a:r>
            <a:r>
              <a:rPr lang="en-US" dirty="0">
                <a:effectLst/>
              </a:rPr>
              <a:t>:</a:t>
            </a:r>
            <a:endParaRPr lang="it-IT" dirty="0">
              <a:effectLst/>
            </a:endParaRPr>
          </a:p>
          <a:p>
            <a:pPr lvl="0"/>
            <a:r>
              <a:rPr lang="en-US" dirty="0" err="1">
                <a:effectLst/>
              </a:rPr>
              <a:t>Riduzione</a:t>
            </a:r>
            <a:r>
              <a:rPr lang="en-US" dirty="0">
                <a:effectLst/>
              </a:rPr>
              <a:t> </a:t>
            </a:r>
            <a:r>
              <a:rPr lang="en-US" dirty="0" err="1">
                <a:effectLst/>
              </a:rPr>
              <a:t>dei</a:t>
            </a:r>
            <a:r>
              <a:rPr lang="en-US" dirty="0">
                <a:effectLst/>
              </a:rPr>
              <a:t> </a:t>
            </a:r>
            <a:r>
              <a:rPr lang="en-US" dirty="0" err="1">
                <a:effectLst/>
              </a:rPr>
              <a:t>carichi</a:t>
            </a:r>
            <a:r>
              <a:rPr lang="en-US" dirty="0">
                <a:effectLst/>
              </a:rPr>
              <a:t> </a:t>
            </a:r>
            <a:r>
              <a:rPr lang="en-US" dirty="0" err="1">
                <a:effectLst/>
              </a:rPr>
              <a:t>amministrativi</a:t>
            </a:r>
            <a:r>
              <a:rPr lang="en-US" dirty="0">
                <a:effectLst/>
              </a:rPr>
              <a:t> e </a:t>
            </a:r>
            <a:r>
              <a:rPr lang="en-US" dirty="0" err="1">
                <a:effectLst/>
              </a:rPr>
              <a:t>semplificazione</a:t>
            </a:r>
            <a:r>
              <a:rPr lang="en-US" dirty="0">
                <a:effectLst/>
              </a:rPr>
              <a:t> </a:t>
            </a:r>
            <a:r>
              <a:rPr lang="en-US" dirty="0" err="1">
                <a:effectLst/>
              </a:rPr>
              <a:t>della</a:t>
            </a:r>
            <a:r>
              <a:rPr lang="en-US" dirty="0">
                <a:effectLst/>
              </a:rPr>
              <a:t> </a:t>
            </a:r>
            <a:r>
              <a:rPr lang="en-US" dirty="0" err="1">
                <a:effectLst/>
              </a:rPr>
              <a:t>gestione</a:t>
            </a:r>
            <a:endParaRPr lang="it-IT" dirty="0">
              <a:effectLst/>
            </a:endParaRPr>
          </a:p>
          <a:p>
            <a:pPr lvl="0"/>
            <a:r>
              <a:rPr lang="en-US" dirty="0">
                <a:effectLst/>
              </a:rPr>
              <a:t>Maggiore </a:t>
            </a:r>
            <a:r>
              <a:rPr lang="en-US" dirty="0" err="1">
                <a:effectLst/>
              </a:rPr>
              <a:t>responsabilizzazione</a:t>
            </a:r>
            <a:r>
              <a:rPr lang="en-US" dirty="0">
                <a:effectLst/>
              </a:rPr>
              <a:t> </a:t>
            </a:r>
            <a:r>
              <a:rPr lang="en-US" dirty="0" err="1">
                <a:effectLst/>
              </a:rPr>
              <a:t>delle</a:t>
            </a:r>
            <a:r>
              <a:rPr lang="en-US" dirty="0">
                <a:effectLst/>
              </a:rPr>
              <a:t> </a:t>
            </a:r>
            <a:r>
              <a:rPr lang="en-US" dirty="0" err="1">
                <a:effectLst/>
              </a:rPr>
              <a:t>istanze</a:t>
            </a:r>
            <a:r>
              <a:rPr lang="en-US" dirty="0">
                <a:effectLst/>
              </a:rPr>
              <a:t> </a:t>
            </a:r>
            <a:r>
              <a:rPr lang="en-US" dirty="0" err="1">
                <a:effectLst/>
              </a:rPr>
              <a:t>nazionali</a:t>
            </a:r>
            <a:r>
              <a:rPr lang="en-US" dirty="0">
                <a:effectLst/>
              </a:rPr>
              <a:t> (ad </a:t>
            </a:r>
            <a:r>
              <a:rPr lang="en-US" dirty="0" err="1">
                <a:effectLst/>
              </a:rPr>
              <a:t>es</a:t>
            </a:r>
            <a:r>
              <a:rPr lang="en-US" dirty="0">
                <a:effectLst/>
              </a:rPr>
              <a:t>. </a:t>
            </a:r>
            <a:r>
              <a:rPr lang="en-US" dirty="0" err="1">
                <a:effectLst/>
              </a:rPr>
              <a:t>previsione</a:t>
            </a:r>
            <a:r>
              <a:rPr lang="en-US" dirty="0">
                <a:effectLst/>
              </a:rPr>
              <a:t> di </a:t>
            </a:r>
            <a:r>
              <a:rPr lang="en-US" dirty="0" err="1">
                <a:effectLst/>
              </a:rPr>
              <a:t>una</a:t>
            </a:r>
            <a:r>
              <a:rPr lang="en-US" dirty="0">
                <a:effectLst/>
              </a:rPr>
              <a:t> </a:t>
            </a:r>
            <a:r>
              <a:rPr lang="en-US" dirty="0" err="1">
                <a:effectLst/>
              </a:rPr>
              <a:t>dichiarazione</a:t>
            </a:r>
            <a:r>
              <a:rPr lang="en-US" dirty="0">
                <a:effectLst/>
              </a:rPr>
              <a:t> </a:t>
            </a:r>
            <a:r>
              <a:rPr lang="en-US" dirty="0" err="1">
                <a:effectLst/>
              </a:rPr>
              <a:t>annuale</a:t>
            </a:r>
            <a:r>
              <a:rPr lang="en-US" dirty="0">
                <a:effectLst/>
              </a:rPr>
              <a:t> </a:t>
            </a:r>
            <a:r>
              <a:rPr lang="en-US" dirty="0" err="1">
                <a:effectLst/>
              </a:rPr>
              <a:t>rilasciata</a:t>
            </a:r>
            <a:r>
              <a:rPr lang="en-US" dirty="0">
                <a:effectLst/>
              </a:rPr>
              <a:t> </a:t>
            </a:r>
            <a:r>
              <a:rPr lang="en-US" dirty="0" err="1">
                <a:effectLst/>
              </a:rPr>
              <a:t>dalle</a:t>
            </a:r>
            <a:r>
              <a:rPr lang="en-US" dirty="0">
                <a:effectLst/>
              </a:rPr>
              <a:t> </a:t>
            </a:r>
            <a:r>
              <a:rPr lang="en-US" dirty="0" err="1">
                <a:effectLst/>
              </a:rPr>
              <a:t>AdG</a:t>
            </a:r>
            <a:r>
              <a:rPr lang="en-US" dirty="0">
                <a:effectLst/>
              </a:rPr>
              <a:t> in </a:t>
            </a:r>
            <a:r>
              <a:rPr lang="en-US" dirty="0" err="1">
                <a:effectLst/>
              </a:rPr>
              <a:t>luogo</a:t>
            </a:r>
            <a:r>
              <a:rPr lang="en-US" dirty="0">
                <a:effectLst/>
              </a:rPr>
              <a:t> del </a:t>
            </a:r>
            <a:r>
              <a:rPr lang="en-US" dirty="0" err="1">
                <a:effectLst/>
              </a:rPr>
              <a:t>processo</a:t>
            </a:r>
            <a:r>
              <a:rPr lang="en-US" dirty="0">
                <a:effectLst/>
              </a:rPr>
              <a:t> di </a:t>
            </a:r>
            <a:r>
              <a:rPr lang="en-US" dirty="0" err="1">
                <a:effectLst/>
              </a:rPr>
              <a:t>certificazione</a:t>
            </a:r>
            <a:r>
              <a:rPr lang="en-US" dirty="0">
                <a:effectLst/>
              </a:rPr>
              <a:t> </a:t>
            </a:r>
            <a:r>
              <a:rPr lang="en-US" dirty="0" err="1">
                <a:effectLst/>
              </a:rPr>
              <a:t>delle</a:t>
            </a:r>
            <a:r>
              <a:rPr lang="en-US" dirty="0">
                <a:effectLst/>
              </a:rPr>
              <a:t> </a:t>
            </a:r>
            <a:r>
              <a:rPr lang="en-US" dirty="0" err="1">
                <a:effectLst/>
              </a:rPr>
              <a:t>spese</a:t>
            </a:r>
            <a:r>
              <a:rPr lang="en-US" dirty="0">
                <a:effectLst/>
              </a:rPr>
              <a:t>)</a:t>
            </a:r>
            <a:endParaRPr lang="it-IT" dirty="0">
              <a:effectLst/>
            </a:endParaRPr>
          </a:p>
          <a:p>
            <a:endParaRPr lang="en-US" dirty="0"/>
          </a:p>
        </p:txBody>
      </p:sp>
    </p:spTree>
    <p:extLst>
      <p:ext uri="{BB962C8B-B14F-4D97-AF65-F5344CB8AC3E}">
        <p14:creationId xmlns:p14="http://schemas.microsoft.com/office/powerpoint/2010/main" val="35933749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effectLst/>
              </a:rPr>
              <a:t>Principi</a:t>
            </a:r>
            <a:r>
              <a:rPr lang="en-US" dirty="0">
                <a:effectLst/>
              </a:rPr>
              <a:t> </a:t>
            </a:r>
            <a:r>
              <a:rPr lang="en-US" dirty="0" err="1">
                <a:effectLst/>
              </a:rPr>
              <a:t>politica</a:t>
            </a:r>
            <a:r>
              <a:rPr lang="en-US" dirty="0">
                <a:effectLst/>
              </a:rPr>
              <a:t> di </a:t>
            </a:r>
            <a:r>
              <a:rPr lang="en-US" dirty="0" err="1">
                <a:effectLst/>
              </a:rPr>
              <a:t>coesione</a:t>
            </a:r>
            <a:r>
              <a:rPr lang="en-US" dirty="0">
                <a:effectLst/>
              </a:rPr>
              <a:t> </a:t>
            </a:r>
            <a:r>
              <a:rPr lang="en-US" dirty="0" smtClean="0">
                <a:effectLst/>
              </a:rPr>
              <a:t>(4)</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effectLst/>
              </a:rPr>
              <a:t>4. </a:t>
            </a:r>
            <a:r>
              <a:rPr lang="en-US" dirty="0" err="1">
                <a:effectLst/>
              </a:rPr>
              <a:t>Architettura</a:t>
            </a:r>
            <a:r>
              <a:rPr lang="en-US" dirty="0">
                <a:effectLst/>
              </a:rPr>
              <a:t> </a:t>
            </a:r>
            <a:r>
              <a:rPr lang="en-US" dirty="0" err="1">
                <a:effectLst/>
              </a:rPr>
              <a:t>della</a:t>
            </a:r>
            <a:r>
              <a:rPr lang="en-US" dirty="0">
                <a:effectLst/>
              </a:rPr>
              <a:t> </a:t>
            </a:r>
            <a:r>
              <a:rPr lang="en-US" dirty="0" err="1">
                <a:effectLst/>
              </a:rPr>
              <a:t>politica</a:t>
            </a:r>
            <a:r>
              <a:rPr lang="en-US" dirty="0">
                <a:effectLst/>
              </a:rPr>
              <a:t> di </a:t>
            </a:r>
            <a:r>
              <a:rPr lang="en-US" dirty="0" err="1">
                <a:effectLst/>
              </a:rPr>
              <a:t>coesione</a:t>
            </a:r>
            <a:endParaRPr lang="it-IT" dirty="0">
              <a:effectLst/>
            </a:endParaRPr>
          </a:p>
          <a:p>
            <a:r>
              <a:rPr lang="en-US" dirty="0">
                <a:effectLst/>
              </a:rPr>
              <a:t>La </a:t>
            </a:r>
            <a:r>
              <a:rPr lang="en-US" dirty="0" err="1">
                <a:effectLst/>
              </a:rPr>
              <a:t>politica</a:t>
            </a:r>
            <a:r>
              <a:rPr lang="en-US" dirty="0">
                <a:effectLst/>
              </a:rPr>
              <a:t> di </a:t>
            </a:r>
            <a:r>
              <a:rPr lang="en-US" dirty="0" err="1">
                <a:effectLst/>
              </a:rPr>
              <a:t>coesione</a:t>
            </a:r>
            <a:r>
              <a:rPr lang="en-US" dirty="0">
                <a:effectLst/>
              </a:rPr>
              <a:t> </a:t>
            </a:r>
            <a:r>
              <a:rPr lang="en-US" dirty="0" err="1">
                <a:effectLst/>
              </a:rPr>
              <a:t>continuerà</a:t>
            </a:r>
            <a:r>
              <a:rPr lang="en-US" dirty="0">
                <a:effectLst/>
              </a:rPr>
              <a:t> per </a:t>
            </a:r>
            <a:r>
              <a:rPr lang="en-US" dirty="0" err="1">
                <a:effectLst/>
              </a:rPr>
              <a:t>tutte</a:t>
            </a:r>
            <a:r>
              <a:rPr lang="en-US" dirty="0">
                <a:effectLst/>
              </a:rPr>
              <a:t> le </a:t>
            </a:r>
            <a:r>
              <a:rPr lang="en-US" dirty="0" err="1">
                <a:effectLst/>
              </a:rPr>
              <a:t>Regioni</a:t>
            </a:r>
            <a:r>
              <a:rPr lang="en-US" dirty="0">
                <a:effectLst/>
              </a:rPr>
              <a:t> </a:t>
            </a:r>
            <a:r>
              <a:rPr lang="en-US" dirty="0" err="1">
                <a:effectLst/>
              </a:rPr>
              <a:t>d’Europa</a:t>
            </a:r>
            <a:r>
              <a:rPr lang="en-US" dirty="0">
                <a:effectLst/>
              </a:rPr>
              <a:t> </a:t>
            </a:r>
            <a:r>
              <a:rPr lang="en-US" dirty="0" err="1">
                <a:effectLst/>
              </a:rPr>
              <a:t>distinte</a:t>
            </a:r>
            <a:r>
              <a:rPr lang="en-US" dirty="0">
                <a:effectLst/>
              </a:rPr>
              <a:t> </a:t>
            </a:r>
            <a:r>
              <a:rPr lang="en-US" dirty="0" err="1">
                <a:effectLst/>
              </a:rPr>
              <a:t>tra</a:t>
            </a:r>
            <a:r>
              <a:rPr lang="en-US" dirty="0">
                <a:effectLst/>
              </a:rPr>
              <a:t>: </a:t>
            </a:r>
            <a:endParaRPr lang="it-IT" dirty="0">
              <a:effectLst/>
            </a:endParaRPr>
          </a:p>
          <a:p>
            <a:pPr lvl="0"/>
            <a:r>
              <a:rPr lang="en-US" dirty="0" err="1">
                <a:effectLst/>
              </a:rPr>
              <a:t>meno</a:t>
            </a:r>
            <a:r>
              <a:rPr lang="en-US" dirty="0">
                <a:effectLst/>
              </a:rPr>
              <a:t> </a:t>
            </a:r>
            <a:r>
              <a:rPr lang="en-US" dirty="0" err="1">
                <a:effectLst/>
              </a:rPr>
              <a:t>sviluppate</a:t>
            </a:r>
            <a:r>
              <a:rPr lang="en-US" dirty="0">
                <a:effectLst/>
              </a:rPr>
              <a:t> (PIL&lt;75% </a:t>
            </a:r>
            <a:r>
              <a:rPr lang="en-US" dirty="0" err="1">
                <a:effectLst/>
              </a:rPr>
              <a:t>della</a:t>
            </a:r>
            <a:r>
              <a:rPr lang="en-US" dirty="0">
                <a:effectLst/>
              </a:rPr>
              <a:t> media UE); </a:t>
            </a:r>
            <a:endParaRPr lang="it-IT" dirty="0">
              <a:effectLst/>
            </a:endParaRPr>
          </a:p>
          <a:p>
            <a:pPr lvl="0"/>
            <a:r>
              <a:rPr lang="en-US" dirty="0" err="1">
                <a:effectLst/>
              </a:rPr>
              <a:t>più</a:t>
            </a:r>
            <a:r>
              <a:rPr lang="en-US" dirty="0">
                <a:effectLst/>
              </a:rPr>
              <a:t> </a:t>
            </a:r>
            <a:r>
              <a:rPr lang="en-US" dirty="0" err="1">
                <a:effectLst/>
              </a:rPr>
              <a:t>sviluppate</a:t>
            </a:r>
            <a:r>
              <a:rPr lang="en-US" dirty="0">
                <a:effectLst/>
              </a:rPr>
              <a:t> (PIL &gt;90% </a:t>
            </a:r>
            <a:r>
              <a:rPr lang="en-US" dirty="0" err="1">
                <a:effectLst/>
              </a:rPr>
              <a:t>della</a:t>
            </a:r>
            <a:r>
              <a:rPr lang="en-US" dirty="0">
                <a:effectLst/>
              </a:rPr>
              <a:t> media UE); </a:t>
            </a:r>
            <a:endParaRPr lang="it-IT" dirty="0">
              <a:effectLst/>
            </a:endParaRPr>
          </a:p>
          <a:p>
            <a:pPr lvl="0"/>
            <a:r>
              <a:rPr lang="en-US" dirty="0">
                <a:effectLst/>
              </a:rPr>
              <a:t>in </a:t>
            </a:r>
            <a:r>
              <a:rPr lang="en-US" dirty="0" err="1">
                <a:effectLst/>
              </a:rPr>
              <a:t>transizione</a:t>
            </a:r>
            <a:r>
              <a:rPr lang="en-US" dirty="0">
                <a:effectLst/>
              </a:rPr>
              <a:t> (con </a:t>
            </a:r>
            <a:r>
              <a:rPr lang="en-US" dirty="0" err="1">
                <a:effectLst/>
              </a:rPr>
              <a:t>modalità</a:t>
            </a:r>
            <a:r>
              <a:rPr lang="en-US" dirty="0">
                <a:effectLst/>
              </a:rPr>
              <a:t> </a:t>
            </a:r>
            <a:r>
              <a:rPr lang="en-US" dirty="0" err="1">
                <a:effectLst/>
              </a:rPr>
              <a:t>semplificate</a:t>
            </a:r>
            <a:r>
              <a:rPr lang="en-US" dirty="0">
                <a:effectLst/>
              </a:rPr>
              <a:t> </a:t>
            </a:r>
            <a:r>
              <a:rPr lang="en-US" dirty="0" err="1">
                <a:effectLst/>
              </a:rPr>
              <a:t>rispetto</a:t>
            </a:r>
            <a:r>
              <a:rPr lang="en-US" dirty="0">
                <a:effectLst/>
              </a:rPr>
              <a:t> </a:t>
            </a:r>
            <a:r>
              <a:rPr lang="en-US" dirty="0" err="1">
                <a:effectLst/>
              </a:rPr>
              <a:t>all’attuale</a:t>
            </a:r>
            <a:r>
              <a:rPr lang="en-US" dirty="0">
                <a:effectLst/>
              </a:rPr>
              <a:t> phasing in e phasing out) </a:t>
            </a:r>
            <a:endParaRPr lang="it-IT" dirty="0">
              <a:effectLst/>
            </a:endParaRPr>
          </a:p>
          <a:p>
            <a:pPr lvl="0"/>
            <a:r>
              <a:rPr lang="en-US" dirty="0" err="1">
                <a:effectLst/>
              </a:rPr>
              <a:t>cooperazione</a:t>
            </a:r>
            <a:r>
              <a:rPr lang="en-US" dirty="0">
                <a:effectLst/>
              </a:rPr>
              <a:t> </a:t>
            </a:r>
            <a:r>
              <a:rPr lang="en-US" dirty="0" err="1">
                <a:effectLst/>
              </a:rPr>
              <a:t>territoriale</a:t>
            </a:r>
            <a:r>
              <a:rPr lang="en-US" dirty="0">
                <a:effectLst/>
              </a:rPr>
              <a:t> </a:t>
            </a:r>
            <a:r>
              <a:rPr lang="en-US" dirty="0" err="1">
                <a:effectLst/>
              </a:rPr>
              <a:t>nelle</a:t>
            </a:r>
            <a:r>
              <a:rPr lang="en-US" dirty="0">
                <a:effectLst/>
              </a:rPr>
              <a:t> sue </a:t>
            </a:r>
            <a:r>
              <a:rPr lang="en-US" dirty="0" err="1">
                <a:effectLst/>
              </a:rPr>
              <a:t>tre</a:t>
            </a:r>
            <a:r>
              <a:rPr lang="en-US" dirty="0">
                <a:effectLst/>
              </a:rPr>
              <a:t> </a:t>
            </a:r>
            <a:r>
              <a:rPr lang="en-US" dirty="0" err="1">
                <a:effectLst/>
              </a:rPr>
              <a:t>forme</a:t>
            </a:r>
            <a:r>
              <a:rPr lang="en-US" dirty="0">
                <a:effectLst/>
              </a:rPr>
              <a:t> (</a:t>
            </a:r>
            <a:r>
              <a:rPr lang="en-US" dirty="0" err="1">
                <a:effectLst/>
              </a:rPr>
              <a:t>transfrontaliera</a:t>
            </a:r>
            <a:r>
              <a:rPr lang="en-US" dirty="0">
                <a:effectLst/>
              </a:rPr>
              <a:t>, </a:t>
            </a:r>
            <a:r>
              <a:rPr lang="en-US" dirty="0" err="1">
                <a:effectLst/>
              </a:rPr>
              <a:t>transnazionale</a:t>
            </a:r>
            <a:r>
              <a:rPr lang="en-US" dirty="0">
                <a:effectLst/>
              </a:rPr>
              <a:t> e </a:t>
            </a:r>
            <a:r>
              <a:rPr lang="en-US" dirty="0" err="1">
                <a:effectLst/>
              </a:rPr>
              <a:t>interregionale</a:t>
            </a:r>
            <a:endParaRPr lang="it-IT" dirty="0">
              <a:effectLst/>
            </a:endParaRPr>
          </a:p>
          <a:p>
            <a:endParaRPr lang="en-US" dirty="0"/>
          </a:p>
        </p:txBody>
      </p:sp>
    </p:spTree>
    <p:extLst>
      <p:ext uri="{BB962C8B-B14F-4D97-AF65-F5344CB8AC3E}">
        <p14:creationId xmlns:p14="http://schemas.microsoft.com/office/powerpoint/2010/main" val="20217529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 </a:t>
            </a:r>
            <a:r>
              <a:rPr lang="en-US" dirty="0" err="1" smtClean="0"/>
              <a:t>progettazione</a:t>
            </a:r>
            <a:r>
              <a:rPr lang="en-US" dirty="0" smtClean="0"/>
              <a:t>… un </a:t>
            </a:r>
            <a:r>
              <a:rPr lang="en-US" dirty="0" err="1" smtClean="0"/>
              <a:t>mestiere</a:t>
            </a:r>
            <a:r>
              <a:rPr lang="en-US" dirty="0" smtClean="0"/>
              <a:t>…</a:t>
            </a:r>
            <a:endParaRPr lang="en-US" dirty="0"/>
          </a:p>
        </p:txBody>
      </p:sp>
      <p:sp>
        <p:nvSpPr>
          <p:cNvPr id="3" name="Content Placeholder 2"/>
          <p:cNvSpPr>
            <a:spLocks noGrp="1"/>
          </p:cNvSpPr>
          <p:nvPr>
            <p:ph idx="1"/>
          </p:nvPr>
        </p:nvSpPr>
        <p:spPr>
          <a:xfrm>
            <a:off x="620182" y="1828800"/>
            <a:ext cx="8313399" cy="4698761"/>
          </a:xfrm>
        </p:spPr>
        <p:txBody>
          <a:bodyPr>
            <a:normAutofit lnSpcReduction="10000"/>
          </a:bodyPr>
          <a:lstStyle/>
          <a:p>
            <a:pPr>
              <a:spcBef>
                <a:spcPts val="800"/>
              </a:spcBef>
            </a:pPr>
            <a:r>
              <a:rPr lang="en-US" dirty="0" err="1" smtClean="0"/>
              <a:t>Rilevazione</a:t>
            </a:r>
            <a:r>
              <a:rPr lang="en-US" dirty="0" smtClean="0"/>
              <a:t> desiderata (EE.LL., </a:t>
            </a:r>
            <a:r>
              <a:rPr lang="en-US" dirty="0" err="1" smtClean="0"/>
              <a:t>imprese</a:t>
            </a:r>
            <a:r>
              <a:rPr lang="en-US" dirty="0" smtClean="0"/>
              <a:t>, </a:t>
            </a:r>
            <a:r>
              <a:rPr lang="en-US" dirty="0" err="1" smtClean="0"/>
              <a:t>società</a:t>
            </a:r>
            <a:r>
              <a:rPr lang="en-US" dirty="0" smtClean="0"/>
              <a:t> </a:t>
            </a:r>
            <a:r>
              <a:rPr lang="en-US" dirty="0" err="1" smtClean="0"/>
              <a:t>civile</a:t>
            </a:r>
            <a:r>
              <a:rPr lang="en-US" dirty="0" smtClean="0"/>
              <a:t>)</a:t>
            </a:r>
          </a:p>
          <a:p>
            <a:pPr>
              <a:spcBef>
                <a:spcPts val="800"/>
              </a:spcBef>
            </a:pPr>
            <a:r>
              <a:rPr lang="en-US" dirty="0" err="1" smtClean="0"/>
              <a:t>Monitoraggio</a:t>
            </a:r>
            <a:r>
              <a:rPr lang="en-US" dirty="0" smtClean="0"/>
              <a:t> </a:t>
            </a:r>
            <a:r>
              <a:rPr lang="en-US" dirty="0" err="1" smtClean="0"/>
              <a:t>bandi</a:t>
            </a:r>
            <a:r>
              <a:rPr lang="en-US" dirty="0" smtClean="0"/>
              <a:t> (in largo </a:t>
            </a:r>
            <a:r>
              <a:rPr lang="en-US" dirty="0" err="1" smtClean="0"/>
              <a:t>anticipo</a:t>
            </a:r>
            <a:r>
              <a:rPr lang="en-US" dirty="0" smtClean="0"/>
              <a:t>)</a:t>
            </a:r>
          </a:p>
          <a:p>
            <a:pPr>
              <a:spcBef>
                <a:spcPts val="800"/>
              </a:spcBef>
            </a:pPr>
            <a:r>
              <a:rPr lang="en-US" dirty="0" err="1" smtClean="0"/>
              <a:t>Guardare</a:t>
            </a:r>
            <a:r>
              <a:rPr lang="en-US" dirty="0" smtClean="0"/>
              <a:t> </a:t>
            </a:r>
            <a:r>
              <a:rPr lang="en-US" dirty="0"/>
              <a:t>i</a:t>
            </a:r>
            <a:r>
              <a:rPr lang="en-US" dirty="0" smtClean="0"/>
              <a:t> </a:t>
            </a:r>
            <a:r>
              <a:rPr lang="en-US" dirty="0" err="1" smtClean="0"/>
              <a:t>bandi</a:t>
            </a:r>
            <a:r>
              <a:rPr lang="en-US" dirty="0" smtClean="0"/>
              <a:t> in </a:t>
            </a:r>
            <a:r>
              <a:rPr lang="en-US" dirty="0" err="1" smtClean="0"/>
              <a:t>maniera</a:t>
            </a:r>
            <a:r>
              <a:rPr lang="en-US" dirty="0" smtClean="0"/>
              <a:t> </a:t>
            </a:r>
            <a:r>
              <a:rPr lang="en-US" dirty="0" err="1" smtClean="0"/>
              <a:t>creativa</a:t>
            </a:r>
            <a:r>
              <a:rPr lang="en-US" dirty="0" smtClean="0"/>
              <a:t>…</a:t>
            </a:r>
          </a:p>
          <a:p>
            <a:pPr>
              <a:spcBef>
                <a:spcPts val="800"/>
              </a:spcBef>
            </a:pPr>
            <a:r>
              <a:rPr lang="en-US" dirty="0" smtClean="0"/>
              <a:t>Matching </a:t>
            </a:r>
            <a:r>
              <a:rPr lang="en-US" dirty="0" err="1" smtClean="0"/>
              <a:t>potenziale</a:t>
            </a:r>
            <a:r>
              <a:rPr lang="en-US" dirty="0" smtClean="0"/>
              <a:t> </a:t>
            </a:r>
            <a:r>
              <a:rPr lang="en-US" dirty="0" err="1" smtClean="0"/>
              <a:t>fra</a:t>
            </a:r>
            <a:r>
              <a:rPr lang="en-US" dirty="0" smtClean="0"/>
              <a:t> </a:t>
            </a:r>
            <a:r>
              <a:rPr lang="en-US" dirty="0" err="1" smtClean="0"/>
              <a:t>domanda</a:t>
            </a:r>
            <a:r>
              <a:rPr lang="en-US" dirty="0" smtClean="0"/>
              <a:t> e </a:t>
            </a:r>
            <a:r>
              <a:rPr lang="en-US" dirty="0" err="1" smtClean="0"/>
              <a:t>offerta</a:t>
            </a:r>
            <a:endParaRPr lang="en-US" dirty="0" smtClean="0"/>
          </a:p>
          <a:p>
            <a:pPr>
              <a:spcBef>
                <a:spcPts val="800"/>
              </a:spcBef>
            </a:pPr>
            <a:r>
              <a:rPr lang="en-US" dirty="0" err="1" smtClean="0"/>
              <a:t>Indviduazione</a:t>
            </a:r>
            <a:r>
              <a:rPr lang="en-US" dirty="0" smtClean="0"/>
              <a:t> e </a:t>
            </a:r>
            <a:r>
              <a:rPr lang="en-US" dirty="0" err="1" smtClean="0"/>
              <a:t>convolgimento</a:t>
            </a:r>
            <a:r>
              <a:rPr lang="en-US" dirty="0" smtClean="0"/>
              <a:t> stakeholders (</a:t>
            </a:r>
            <a:r>
              <a:rPr lang="en-US" dirty="0" err="1" smtClean="0"/>
              <a:t>anche</a:t>
            </a:r>
            <a:r>
              <a:rPr lang="en-US" dirty="0" smtClean="0"/>
              <a:t> </a:t>
            </a:r>
            <a:r>
              <a:rPr lang="en-US" dirty="0" err="1" smtClean="0"/>
              <a:t>transnazionali</a:t>
            </a:r>
            <a:r>
              <a:rPr lang="en-US" dirty="0" smtClean="0"/>
              <a:t>); </a:t>
            </a:r>
            <a:r>
              <a:rPr lang="en-US" dirty="0" err="1" smtClean="0"/>
              <a:t>importanza</a:t>
            </a:r>
            <a:r>
              <a:rPr lang="en-US" dirty="0" smtClean="0"/>
              <a:t> </a:t>
            </a:r>
            <a:r>
              <a:rPr lang="en-US" dirty="0" err="1" smtClean="0"/>
              <a:t>reti</a:t>
            </a:r>
            <a:r>
              <a:rPr lang="en-US" dirty="0" smtClean="0"/>
              <a:t> consolidate</a:t>
            </a:r>
          </a:p>
          <a:p>
            <a:pPr>
              <a:spcBef>
                <a:spcPts val="800"/>
              </a:spcBef>
            </a:pPr>
            <a:r>
              <a:rPr lang="en-US" dirty="0" err="1" smtClean="0"/>
              <a:t>Verifica</a:t>
            </a:r>
            <a:r>
              <a:rPr lang="en-US" dirty="0" smtClean="0"/>
              <a:t> </a:t>
            </a:r>
            <a:r>
              <a:rPr lang="en-US" dirty="0" err="1" smtClean="0"/>
              <a:t>vincolo</a:t>
            </a:r>
            <a:r>
              <a:rPr lang="en-US" dirty="0" smtClean="0"/>
              <a:t> di </a:t>
            </a:r>
            <a:r>
              <a:rPr lang="en-US" dirty="0" err="1" smtClean="0"/>
              <a:t>bilancio</a:t>
            </a:r>
            <a:r>
              <a:rPr lang="en-US" dirty="0" smtClean="0"/>
              <a:t> (</a:t>
            </a:r>
            <a:r>
              <a:rPr lang="en-US" dirty="0" err="1" smtClean="0"/>
              <a:t>creativa</a:t>
            </a:r>
            <a:r>
              <a:rPr lang="en-US" dirty="0" smtClean="0"/>
              <a:t>, </a:t>
            </a:r>
            <a:r>
              <a:rPr lang="en-US" dirty="0" err="1" smtClean="0"/>
              <a:t>oneri</a:t>
            </a:r>
            <a:r>
              <a:rPr lang="en-US" dirty="0" smtClean="0"/>
              <a:t> </a:t>
            </a:r>
            <a:r>
              <a:rPr lang="en-US" dirty="0" err="1" smtClean="0"/>
              <a:t>virtuali</a:t>
            </a:r>
            <a:r>
              <a:rPr lang="en-US" dirty="0" smtClean="0"/>
              <a:t>, </a:t>
            </a:r>
            <a:r>
              <a:rPr lang="en-US" dirty="0" err="1" smtClean="0"/>
              <a:t>etc</a:t>
            </a:r>
            <a:r>
              <a:rPr lang="en-US" dirty="0" smtClean="0"/>
              <a:t>)</a:t>
            </a:r>
          </a:p>
          <a:p>
            <a:pPr>
              <a:spcBef>
                <a:spcPts val="800"/>
              </a:spcBef>
            </a:pPr>
            <a:r>
              <a:rPr lang="en-US" dirty="0" smtClean="0"/>
              <a:t>La </a:t>
            </a:r>
            <a:r>
              <a:rPr lang="en-US" dirty="0" err="1" smtClean="0"/>
              <a:t>progettazione</a:t>
            </a:r>
            <a:r>
              <a:rPr lang="en-US" dirty="0" smtClean="0"/>
              <a:t> (ex-ante + </a:t>
            </a:r>
            <a:r>
              <a:rPr lang="en-US" dirty="0" err="1" smtClean="0"/>
              <a:t>esecutiva</a:t>
            </a:r>
            <a:r>
              <a:rPr lang="en-US" dirty="0" smtClean="0"/>
              <a:t>)</a:t>
            </a:r>
          </a:p>
          <a:p>
            <a:pPr>
              <a:spcBef>
                <a:spcPts val="800"/>
              </a:spcBef>
            </a:pPr>
            <a:r>
              <a:rPr lang="en-US" dirty="0" smtClean="0"/>
              <a:t>La </a:t>
            </a:r>
            <a:r>
              <a:rPr lang="en-US" dirty="0" err="1" smtClean="0"/>
              <a:t>gestione</a:t>
            </a:r>
            <a:r>
              <a:rPr lang="en-US" dirty="0"/>
              <a:t>:</a:t>
            </a:r>
            <a:r>
              <a:rPr lang="en-US" dirty="0" smtClean="0"/>
              <a:t> </a:t>
            </a:r>
            <a:r>
              <a:rPr lang="en-US" dirty="0" err="1" smtClean="0"/>
              <a:t>coordinamento</a:t>
            </a:r>
            <a:r>
              <a:rPr lang="en-US" dirty="0" smtClean="0"/>
              <a:t> - </a:t>
            </a:r>
            <a:r>
              <a:rPr lang="en-US" dirty="0" err="1" smtClean="0"/>
              <a:t>monitoraggio</a:t>
            </a:r>
            <a:endParaRPr lang="en-US" dirty="0"/>
          </a:p>
          <a:p>
            <a:pPr>
              <a:spcBef>
                <a:spcPts val="800"/>
              </a:spcBef>
            </a:pPr>
            <a:r>
              <a:rPr lang="en-US" dirty="0" smtClean="0"/>
              <a:t>La </a:t>
            </a:r>
            <a:r>
              <a:rPr lang="en-US" dirty="0" err="1" smtClean="0"/>
              <a:t>rendicontazione</a:t>
            </a:r>
            <a:endParaRPr lang="en-US" dirty="0" smtClean="0"/>
          </a:p>
          <a:p>
            <a:pPr>
              <a:spcBef>
                <a:spcPts val="800"/>
              </a:spcBef>
            </a:pPr>
            <a:r>
              <a:rPr lang="en-US" dirty="0" smtClean="0"/>
              <a:t>Un </a:t>
            </a:r>
            <a:r>
              <a:rPr lang="en-US" dirty="0" err="1" smtClean="0"/>
              <a:t>mestiere</a:t>
            </a:r>
            <a:r>
              <a:rPr lang="en-US" dirty="0" smtClean="0"/>
              <a:t>: </a:t>
            </a:r>
            <a:r>
              <a:rPr lang="en-US" dirty="0" err="1" smtClean="0"/>
              <a:t>l’</a:t>
            </a:r>
            <a:r>
              <a:rPr lang="en-US" i="1" dirty="0" err="1" smtClean="0"/>
              <a:t>impannatore</a:t>
            </a:r>
            <a:r>
              <a:rPr lang="en-US" i="1" dirty="0" smtClean="0"/>
              <a:t> </a:t>
            </a:r>
            <a:r>
              <a:rPr lang="en-US" dirty="0" err="1" smtClean="0"/>
              <a:t>della</a:t>
            </a:r>
            <a:r>
              <a:rPr lang="en-US" dirty="0" smtClean="0"/>
              <a:t> </a:t>
            </a:r>
            <a:r>
              <a:rPr lang="en-US" dirty="0" err="1" smtClean="0"/>
              <a:t>progettazione</a:t>
            </a:r>
            <a:endParaRPr lang="en-US" dirty="0" smtClean="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3547130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 </a:t>
            </a:r>
            <a:r>
              <a:rPr lang="en-US" dirty="0" err="1" smtClean="0"/>
              <a:t>retorica</a:t>
            </a:r>
            <a:r>
              <a:rPr lang="en-US" dirty="0" smtClean="0"/>
              <a:t> di un </a:t>
            </a:r>
            <a:r>
              <a:rPr lang="en-US" dirty="0" err="1" smtClean="0"/>
              <a:t>progetto</a:t>
            </a:r>
            <a:r>
              <a:rPr lang="en-US" dirty="0" smtClean="0"/>
              <a:t> (</a:t>
            </a:r>
            <a:r>
              <a:rPr lang="en-US" dirty="0" err="1" smtClean="0"/>
              <a:t>cenni</a:t>
            </a:r>
            <a:r>
              <a:rPr lang="en-US" dirty="0" smtClean="0"/>
              <a:t>)</a:t>
            </a:r>
            <a:endParaRPr lang="en-US" dirty="0"/>
          </a:p>
        </p:txBody>
      </p:sp>
      <p:sp>
        <p:nvSpPr>
          <p:cNvPr id="3" name="Content Placeholder 2"/>
          <p:cNvSpPr>
            <a:spLocks noGrp="1"/>
          </p:cNvSpPr>
          <p:nvPr>
            <p:ph idx="1"/>
          </p:nvPr>
        </p:nvSpPr>
        <p:spPr>
          <a:xfrm>
            <a:off x="649716" y="1828800"/>
            <a:ext cx="8003306" cy="4654456"/>
          </a:xfrm>
        </p:spPr>
        <p:txBody>
          <a:bodyPr>
            <a:normAutofit/>
          </a:bodyPr>
          <a:lstStyle/>
          <a:p>
            <a:pPr marL="0" indent="0">
              <a:buNone/>
            </a:pPr>
            <a:r>
              <a:rPr lang="en-US" sz="2800" b="1" dirty="0" smtClean="0"/>
              <a:t>La </a:t>
            </a:r>
            <a:r>
              <a:rPr lang="en-US" sz="2800" b="1" dirty="0" err="1" smtClean="0"/>
              <a:t>retorica</a:t>
            </a:r>
            <a:r>
              <a:rPr lang="en-US" sz="2800" b="1" dirty="0" smtClean="0"/>
              <a:t> del </a:t>
            </a:r>
            <a:r>
              <a:rPr lang="en-US" sz="2800" b="1" dirty="0" err="1" smtClean="0"/>
              <a:t>discorso</a:t>
            </a:r>
            <a:r>
              <a:rPr lang="en-US" sz="2800" b="1" dirty="0" smtClean="0"/>
              <a:t>:</a:t>
            </a:r>
          </a:p>
          <a:p>
            <a:r>
              <a:rPr lang="en-US" sz="2000" dirty="0" err="1" smtClean="0"/>
              <a:t>Introduzione</a:t>
            </a:r>
            <a:r>
              <a:rPr lang="en-US" sz="2000" dirty="0" smtClean="0"/>
              <a:t>: </a:t>
            </a:r>
            <a:r>
              <a:rPr lang="en-US" sz="2000" dirty="0" err="1" smtClean="0"/>
              <a:t>proemio</a:t>
            </a:r>
            <a:r>
              <a:rPr lang="en-US" sz="2000" dirty="0" smtClean="0"/>
              <a:t>, aria, </a:t>
            </a:r>
            <a:r>
              <a:rPr lang="en-US" sz="2000" dirty="0" err="1" smtClean="0"/>
              <a:t>partitio</a:t>
            </a:r>
            <a:endParaRPr lang="en-US" sz="2000" dirty="0" smtClean="0"/>
          </a:p>
          <a:p>
            <a:r>
              <a:rPr lang="en-US" sz="2000" dirty="0" err="1" smtClean="0"/>
              <a:t>Narratio</a:t>
            </a:r>
            <a:endParaRPr lang="en-US" sz="2000" dirty="0" smtClean="0"/>
          </a:p>
          <a:p>
            <a:r>
              <a:rPr lang="en-US" sz="2000" dirty="0" err="1" smtClean="0"/>
              <a:t>Conclusioni</a:t>
            </a:r>
            <a:r>
              <a:rPr lang="en-US" sz="2000" dirty="0" smtClean="0"/>
              <a:t>: </a:t>
            </a:r>
            <a:r>
              <a:rPr lang="en-US" sz="2000" dirty="0" err="1" smtClean="0"/>
              <a:t>repetitio</a:t>
            </a:r>
            <a:r>
              <a:rPr lang="en-US" sz="2000" dirty="0" smtClean="0"/>
              <a:t>, </a:t>
            </a:r>
            <a:r>
              <a:rPr lang="en-US" sz="2000" dirty="0" err="1" smtClean="0"/>
              <a:t>posita</a:t>
            </a:r>
            <a:r>
              <a:rPr lang="en-US" sz="2000" dirty="0" smtClean="0"/>
              <a:t> in </a:t>
            </a:r>
            <a:r>
              <a:rPr lang="en-US" sz="2000" dirty="0" err="1" smtClean="0"/>
              <a:t>affectibus</a:t>
            </a:r>
            <a:endParaRPr lang="en-US" sz="2000" dirty="0" smtClean="0"/>
          </a:p>
          <a:p>
            <a:pPr marL="0" indent="0">
              <a:buNone/>
            </a:pPr>
            <a:r>
              <a:rPr lang="en-US" b="1" dirty="0" err="1" smtClean="0"/>
              <a:t>Dalla</a:t>
            </a:r>
            <a:r>
              <a:rPr lang="en-US" b="1" dirty="0" smtClean="0"/>
              <a:t> </a:t>
            </a:r>
            <a:r>
              <a:rPr lang="en-US" b="1" dirty="0" err="1" smtClean="0"/>
              <a:t>retorica</a:t>
            </a:r>
            <a:r>
              <a:rPr lang="en-US" b="1" dirty="0" smtClean="0"/>
              <a:t> del </a:t>
            </a:r>
            <a:r>
              <a:rPr lang="en-US" b="1" dirty="0" err="1" smtClean="0"/>
              <a:t>discorso</a:t>
            </a:r>
            <a:r>
              <a:rPr lang="en-US" b="1" dirty="0" smtClean="0"/>
              <a:t> </a:t>
            </a:r>
            <a:r>
              <a:rPr lang="en-US" b="1" dirty="0" err="1" smtClean="0"/>
              <a:t>alla</a:t>
            </a:r>
            <a:r>
              <a:rPr lang="en-US" b="1" dirty="0" smtClean="0"/>
              <a:t> </a:t>
            </a:r>
            <a:r>
              <a:rPr lang="en-US" b="1" dirty="0" err="1" smtClean="0"/>
              <a:t>retorica</a:t>
            </a:r>
            <a:r>
              <a:rPr lang="en-US" b="1" dirty="0" smtClean="0"/>
              <a:t> del </a:t>
            </a:r>
            <a:r>
              <a:rPr lang="en-US" b="1" dirty="0" err="1" smtClean="0"/>
              <a:t>progetto</a:t>
            </a:r>
            <a:endParaRPr lang="en-US" b="1" dirty="0" smtClean="0"/>
          </a:p>
          <a:p>
            <a:r>
              <a:rPr lang="en-US" sz="2000" dirty="0" err="1" smtClean="0"/>
              <a:t>Rilevazione</a:t>
            </a:r>
            <a:r>
              <a:rPr lang="en-US" sz="2000" dirty="0" smtClean="0"/>
              <a:t> </a:t>
            </a:r>
            <a:r>
              <a:rPr lang="en-US" sz="2000" dirty="0" err="1" smtClean="0"/>
              <a:t>criticità</a:t>
            </a:r>
            <a:r>
              <a:rPr lang="en-US" sz="2000" dirty="0" smtClean="0"/>
              <a:t> e </a:t>
            </a:r>
            <a:r>
              <a:rPr lang="en-US" sz="2000" dirty="0" err="1" smtClean="0"/>
              <a:t>contesto</a:t>
            </a:r>
            <a:r>
              <a:rPr lang="en-US" sz="2000" dirty="0" smtClean="0"/>
              <a:t> (</a:t>
            </a:r>
            <a:r>
              <a:rPr lang="en-US" sz="2000" dirty="0" err="1" smtClean="0"/>
              <a:t>ruolo</a:t>
            </a:r>
            <a:r>
              <a:rPr lang="en-US" sz="2000" dirty="0" smtClean="0"/>
              <a:t> </a:t>
            </a:r>
            <a:r>
              <a:rPr lang="en-US" sz="2000" dirty="0" err="1" smtClean="0"/>
              <a:t>dell’analisi</a:t>
            </a:r>
            <a:r>
              <a:rPr lang="en-US" sz="2000" dirty="0" smtClean="0"/>
              <a:t> SWOT)</a:t>
            </a:r>
          </a:p>
          <a:p>
            <a:r>
              <a:rPr lang="en-US" sz="2000" dirty="0" err="1" smtClean="0"/>
              <a:t>Strategia</a:t>
            </a:r>
            <a:r>
              <a:rPr lang="en-US" sz="2000" dirty="0" smtClean="0"/>
              <a:t> di </a:t>
            </a:r>
            <a:r>
              <a:rPr lang="en-US" sz="2000" dirty="0" err="1" smtClean="0"/>
              <a:t>intervento</a:t>
            </a:r>
            <a:r>
              <a:rPr lang="en-US" sz="2000" dirty="0" smtClean="0"/>
              <a:t> (</a:t>
            </a:r>
            <a:r>
              <a:rPr lang="en-US" sz="2000" dirty="0" err="1" smtClean="0"/>
              <a:t>innovatività</a:t>
            </a:r>
            <a:r>
              <a:rPr lang="en-US" sz="2000" dirty="0" smtClean="0"/>
              <a:t>)</a:t>
            </a:r>
          </a:p>
          <a:p>
            <a:r>
              <a:rPr lang="en-US" sz="2000" dirty="0" err="1" smtClean="0"/>
              <a:t>Azioni</a:t>
            </a:r>
            <a:r>
              <a:rPr lang="en-US" sz="2000" dirty="0" smtClean="0"/>
              <a:t> e </a:t>
            </a:r>
            <a:r>
              <a:rPr lang="en-US" sz="2000" dirty="0" err="1" smtClean="0"/>
              <a:t>loro</a:t>
            </a:r>
            <a:r>
              <a:rPr lang="en-US" sz="2000" dirty="0" smtClean="0"/>
              <a:t> </a:t>
            </a:r>
            <a:r>
              <a:rPr lang="en-US" sz="2000" dirty="0" err="1" smtClean="0"/>
              <a:t>articolazione</a:t>
            </a:r>
            <a:endParaRPr lang="en-US" sz="2000" dirty="0" smtClean="0"/>
          </a:p>
        </p:txBody>
      </p:sp>
    </p:spTree>
    <p:extLst>
      <p:ext uri="{BB962C8B-B14F-4D97-AF65-F5344CB8AC3E}">
        <p14:creationId xmlns:p14="http://schemas.microsoft.com/office/powerpoint/2010/main" val="1073326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SWOT analysis </a:t>
            </a:r>
            <a:br>
              <a:rPr lang="en-US" dirty="0" smtClean="0"/>
            </a:br>
            <a:r>
              <a:rPr lang="en-US" sz="2000" dirty="0" err="1" smtClean="0"/>
              <a:t>nel</a:t>
            </a:r>
            <a:r>
              <a:rPr lang="en-US" sz="2000" dirty="0" smtClean="0"/>
              <a:t> </a:t>
            </a:r>
            <a:r>
              <a:rPr lang="en-US" sz="2000" dirty="0" err="1" smtClean="0"/>
              <a:t>contesto</a:t>
            </a:r>
            <a:r>
              <a:rPr lang="en-US" sz="2000" dirty="0" smtClean="0"/>
              <a:t> </a:t>
            </a:r>
            <a:r>
              <a:rPr lang="en-US" sz="2000" dirty="0" err="1" smtClean="0"/>
              <a:t>della</a:t>
            </a:r>
            <a:r>
              <a:rPr lang="en-US" sz="2000" dirty="0" smtClean="0"/>
              <a:t> </a:t>
            </a:r>
            <a:r>
              <a:rPr lang="en-US" sz="2000" dirty="0" err="1" smtClean="0"/>
              <a:t>promozione</a:t>
            </a:r>
            <a:r>
              <a:rPr lang="en-US" sz="2000" dirty="0" smtClean="0"/>
              <a:t> </a:t>
            </a:r>
            <a:r>
              <a:rPr lang="en-US" sz="2000" dirty="0" err="1" smtClean="0"/>
              <a:t>dello</a:t>
            </a:r>
            <a:r>
              <a:rPr lang="en-US" sz="2000" dirty="0" smtClean="0"/>
              <a:t> </a:t>
            </a:r>
            <a:r>
              <a:rPr lang="en-US" sz="2000" dirty="0" err="1" smtClean="0"/>
              <a:t>sviluppo</a:t>
            </a:r>
            <a:endParaRPr lang="en-US" sz="2000" dirty="0"/>
          </a:p>
        </p:txBody>
      </p:sp>
      <p:sp>
        <p:nvSpPr>
          <p:cNvPr id="3" name="Content Placeholder 2"/>
          <p:cNvSpPr>
            <a:spLocks noGrp="1"/>
          </p:cNvSpPr>
          <p:nvPr>
            <p:ph idx="1"/>
          </p:nvPr>
        </p:nvSpPr>
        <p:spPr/>
        <p:txBody>
          <a:bodyPr>
            <a:normAutofit lnSpcReduction="10000"/>
          </a:bodyPr>
          <a:lstStyle/>
          <a:p>
            <a:r>
              <a:rPr lang="en-US" sz="4000" b="1" dirty="0" smtClean="0"/>
              <a:t>S</a:t>
            </a:r>
            <a:r>
              <a:rPr lang="en-US" b="1" dirty="0" smtClean="0"/>
              <a:t>trength</a:t>
            </a:r>
            <a:r>
              <a:rPr lang="en-US" dirty="0" smtClean="0"/>
              <a:t>: </a:t>
            </a:r>
            <a:r>
              <a:rPr lang="en-US" dirty="0" err="1" smtClean="0"/>
              <a:t>elementi</a:t>
            </a:r>
            <a:r>
              <a:rPr lang="en-US" dirty="0" smtClean="0"/>
              <a:t> di </a:t>
            </a:r>
            <a:r>
              <a:rPr lang="en-US" dirty="0" err="1" smtClean="0"/>
              <a:t>forza</a:t>
            </a:r>
            <a:r>
              <a:rPr lang="en-US" dirty="0" smtClean="0"/>
              <a:t> </a:t>
            </a:r>
            <a:r>
              <a:rPr lang="en-US" dirty="0" err="1" smtClean="0"/>
              <a:t>su</a:t>
            </a:r>
            <a:r>
              <a:rPr lang="en-US" dirty="0" smtClean="0"/>
              <a:t> cui </a:t>
            </a:r>
            <a:r>
              <a:rPr lang="en-US" dirty="0" err="1" smtClean="0"/>
              <a:t>puntare</a:t>
            </a:r>
            <a:r>
              <a:rPr lang="en-US" dirty="0" smtClean="0"/>
              <a:t>, </a:t>
            </a:r>
            <a:r>
              <a:rPr lang="en-US" dirty="0" err="1" smtClean="0"/>
              <a:t>relatività</a:t>
            </a:r>
            <a:r>
              <a:rPr lang="en-US" dirty="0" smtClean="0"/>
              <a:t> al contest </a:t>
            </a:r>
            <a:r>
              <a:rPr lang="en-US" dirty="0" err="1" smtClean="0"/>
              <a:t>ed</a:t>
            </a:r>
            <a:r>
              <a:rPr lang="en-US" dirty="0" smtClean="0"/>
              <a:t> </a:t>
            </a:r>
            <a:r>
              <a:rPr lang="en-US" dirty="0" err="1" smtClean="0"/>
              <a:t>agli</a:t>
            </a:r>
            <a:r>
              <a:rPr lang="en-US" dirty="0" smtClean="0"/>
              <a:t> </a:t>
            </a:r>
            <a:r>
              <a:rPr lang="en-US" dirty="0" err="1" smtClean="0"/>
              <a:t>obiettivi</a:t>
            </a:r>
            <a:endParaRPr lang="en-US" dirty="0" smtClean="0"/>
          </a:p>
          <a:p>
            <a:r>
              <a:rPr lang="en-US" sz="4000" b="1" dirty="0" smtClean="0"/>
              <a:t>W</a:t>
            </a:r>
            <a:r>
              <a:rPr lang="en-US" b="1" dirty="0" smtClean="0"/>
              <a:t>eakness</a:t>
            </a:r>
            <a:r>
              <a:rPr lang="en-US" dirty="0" smtClean="0"/>
              <a:t>: </a:t>
            </a:r>
            <a:r>
              <a:rPr lang="en-US" dirty="0" err="1" smtClean="0"/>
              <a:t>elementi</a:t>
            </a:r>
            <a:r>
              <a:rPr lang="en-US" dirty="0" smtClean="0"/>
              <a:t> di </a:t>
            </a:r>
            <a:r>
              <a:rPr lang="en-US" dirty="0" err="1" smtClean="0"/>
              <a:t>debolezza</a:t>
            </a:r>
            <a:r>
              <a:rPr lang="en-US" dirty="0" smtClean="0"/>
              <a:t> da “</a:t>
            </a:r>
            <a:r>
              <a:rPr lang="en-US" dirty="0" err="1" smtClean="0"/>
              <a:t>gestire</a:t>
            </a:r>
            <a:r>
              <a:rPr lang="en-US" dirty="0" smtClean="0"/>
              <a:t>”, </a:t>
            </a:r>
            <a:r>
              <a:rPr lang="en-US" dirty="0" err="1" smtClean="0"/>
              <a:t>ridurne</a:t>
            </a:r>
            <a:r>
              <a:rPr lang="en-US" dirty="0" smtClean="0"/>
              <a:t> </a:t>
            </a:r>
            <a:r>
              <a:rPr lang="en-US" dirty="0" err="1" smtClean="0"/>
              <a:t>l’impatto</a:t>
            </a:r>
            <a:r>
              <a:rPr lang="en-US" dirty="0" smtClean="0"/>
              <a:t>, </a:t>
            </a:r>
            <a:r>
              <a:rPr lang="en-US" dirty="0" err="1" smtClean="0"/>
              <a:t>etc</a:t>
            </a:r>
            <a:endParaRPr lang="en-US" dirty="0" smtClean="0"/>
          </a:p>
          <a:p>
            <a:r>
              <a:rPr lang="en-US" sz="4000" b="1" dirty="0" smtClean="0"/>
              <a:t>O</a:t>
            </a:r>
            <a:r>
              <a:rPr lang="en-US" b="1" dirty="0" smtClean="0"/>
              <a:t>pportunity</a:t>
            </a:r>
            <a:r>
              <a:rPr lang="en-US" dirty="0" smtClean="0"/>
              <a:t>: </a:t>
            </a:r>
            <a:r>
              <a:rPr lang="en-US" dirty="0" err="1" smtClean="0"/>
              <a:t>definizione</a:t>
            </a:r>
            <a:r>
              <a:rPr lang="en-US" dirty="0" smtClean="0"/>
              <a:t> </a:t>
            </a:r>
            <a:r>
              <a:rPr lang="en-US" dirty="0" err="1" smtClean="0"/>
              <a:t>delle</a:t>
            </a:r>
            <a:r>
              <a:rPr lang="en-US" dirty="0" smtClean="0"/>
              <a:t> </a:t>
            </a:r>
            <a:r>
              <a:rPr lang="en-US" dirty="0" err="1" smtClean="0"/>
              <a:t>motivazioni</a:t>
            </a:r>
            <a:r>
              <a:rPr lang="en-US" dirty="0" smtClean="0"/>
              <a:t> per cui </a:t>
            </a:r>
            <a:r>
              <a:rPr lang="en-US" dirty="0" err="1" smtClean="0"/>
              <a:t>adesso</a:t>
            </a:r>
            <a:r>
              <a:rPr lang="en-US" dirty="0" smtClean="0"/>
              <a:t> </a:t>
            </a:r>
            <a:r>
              <a:rPr lang="en-US" dirty="0" err="1" smtClean="0"/>
              <a:t>è</a:t>
            </a:r>
            <a:r>
              <a:rPr lang="en-US" dirty="0" smtClean="0"/>
              <a:t> </a:t>
            </a:r>
            <a:r>
              <a:rPr lang="en-US" dirty="0" err="1" smtClean="0"/>
              <a:t>possibile</a:t>
            </a:r>
            <a:r>
              <a:rPr lang="en-US" dirty="0" smtClean="0"/>
              <a:t> </a:t>
            </a:r>
            <a:r>
              <a:rPr lang="en-US" dirty="0" err="1" smtClean="0"/>
              <a:t>una</a:t>
            </a:r>
            <a:r>
              <a:rPr lang="en-US" dirty="0" smtClean="0"/>
              <a:t> “</a:t>
            </a:r>
            <a:r>
              <a:rPr lang="en-US" dirty="0" err="1" smtClean="0"/>
              <a:t>rottura</a:t>
            </a:r>
            <a:r>
              <a:rPr lang="en-US" dirty="0" smtClean="0"/>
              <a:t>” del </a:t>
            </a:r>
            <a:r>
              <a:rPr lang="en-US" dirty="0" err="1" smtClean="0"/>
              <a:t>quadro</a:t>
            </a:r>
            <a:r>
              <a:rPr lang="en-US" dirty="0" smtClean="0"/>
              <a:t> </a:t>
            </a:r>
            <a:r>
              <a:rPr lang="en-US" dirty="0" err="1" smtClean="0"/>
              <a:t>strategico</a:t>
            </a:r>
            <a:endParaRPr lang="en-US" dirty="0" smtClean="0"/>
          </a:p>
          <a:p>
            <a:r>
              <a:rPr lang="en-US" sz="4000" b="1" dirty="0" smtClean="0"/>
              <a:t>R</a:t>
            </a:r>
            <a:r>
              <a:rPr lang="en-US" b="1" dirty="0" smtClean="0"/>
              <a:t>isk</a:t>
            </a:r>
            <a:r>
              <a:rPr lang="en-US" dirty="0" smtClean="0"/>
              <a:t>: </a:t>
            </a:r>
            <a:r>
              <a:rPr lang="en-US" dirty="0" err="1" smtClean="0"/>
              <a:t>problematiche</a:t>
            </a:r>
            <a:r>
              <a:rPr lang="en-US" dirty="0" smtClean="0"/>
              <a:t> </a:t>
            </a:r>
            <a:r>
              <a:rPr lang="en-US" dirty="0" err="1" smtClean="0"/>
              <a:t>connesse</a:t>
            </a:r>
            <a:r>
              <a:rPr lang="en-US" dirty="0" smtClean="0"/>
              <a:t> </a:t>
            </a:r>
            <a:r>
              <a:rPr lang="en-US" dirty="0" err="1" smtClean="0"/>
              <a:t>alla</a:t>
            </a:r>
            <a:r>
              <a:rPr lang="en-US" dirty="0" smtClean="0"/>
              <a:t> </a:t>
            </a:r>
            <a:r>
              <a:rPr lang="en-US" dirty="0" err="1" smtClean="0"/>
              <a:t>strategia</a:t>
            </a:r>
            <a:r>
              <a:rPr lang="en-US" dirty="0" smtClean="0"/>
              <a:t> </a:t>
            </a:r>
            <a:r>
              <a:rPr lang="en-US" dirty="0" err="1" smtClean="0"/>
              <a:t>scelta</a:t>
            </a:r>
            <a:endParaRPr lang="en-US" dirty="0"/>
          </a:p>
        </p:txBody>
      </p:sp>
    </p:spTree>
    <p:extLst>
      <p:ext uri="{BB962C8B-B14F-4D97-AF65-F5344CB8AC3E}">
        <p14:creationId xmlns:p14="http://schemas.microsoft.com/office/powerpoint/2010/main" val="13489750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Precedent">
  <a:themeElements>
    <a:clrScheme name="Precedent">
      <a:dk1>
        <a:srgbClr val="921F07"/>
      </a:dk1>
      <a:lt1>
        <a:sysClr val="window" lastClr="FFFFFF"/>
      </a:lt1>
      <a:dk2>
        <a:srgbClr val="333333"/>
      </a:dk2>
      <a:lt2>
        <a:srgbClr val="E5E5D3"/>
      </a:lt2>
      <a:accent1>
        <a:srgbClr val="993232"/>
      </a:accent1>
      <a:accent2>
        <a:srgbClr val="9B6C34"/>
      </a:accent2>
      <a:accent3>
        <a:srgbClr val="736C5D"/>
      </a:accent3>
      <a:accent4>
        <a:srgbClr val="C9972B"/>
      </a:accent4>
      <a:accent5>
        <a:srgbClr val="C95F2B"/>
      </a:accent5>
      <a:accent6>
        <a:srgbClr val="8F7A05"/>
      </a:accent6>
      <a:hlink>
        <a:srgbClr val="933926"/>
      </a:hlink>
      <a:folHlink>
        <a:srgbClr val="916019"/>
      </a:folHlink>
    </a:clrScheme>
    <a:fontScheme name="Precedent">
      <a:majorFont>
        <a:latin typeface="Perpetua Titling MT"/>
        <a:ea typeface=""/>
        <a:cs typeface=""/>
        <a:font script="Jpan" typeface="ＭＳ Ｐ明朝"/>
      </a:majorFont>
      <a:minorFont>
        <a:latin typeface="Calisto MT"/>
        <a:ea typeface=""/>
        <a:cs typeface=""/>
        <a:font script="Jpan" typeface="ＭＳ Ｐ明朝"/>
      </a:minorFont>
    </a:fontScheme>
    <a:fmtScheme name="Precedent">
      <a:fillStyleLst>
        <a:solidFill>
          <a:schemeClr val="phClr"/>
        </a:solidFill>
        <a:gradFill rotWithShape="1">
          <a:gsLst>
            <a:gs pos="0">
              <a:schemeClr val="phClr">
                <a:tint val="100000"/>
                <a:shade val="90000"/>
                <a:satMod val="135000"/>
              </a:schemeClr>
            </a:gs>
            <a:gs pos="100000">
              <a:schemeClr val="phClr">
                <a:tint val="100000"/>
                <a:shade val="30000"/>
                <a:satMod val="135000"/>
              </a:schemeClr>
            </a:gs>
          </a:gsLst>
          <a:path path="circle">
            <a:fillToRect l="70000" t="10000" b="70000"/>
          </a:path>
        </a:gradFill>
        <a:blipFill rotWithShape="1">
          <a:blip xmlns:r="http://schemas.openxmlformats.org/officeDocument/2006/relationships" r:embed="rId1">
            <a:duotone>
              <a:schemeClr val="phClr">
                <a:shade val="10000"/>
                <a:satMod val="135000"/>
              </a:schemeClr>
              <a:schemeClr val="phClr">
                <a:satMod val="150000"/>
                <a:lumMod val="110000"/>
              </a:schemeClr>
            </a:duotone>
          </a:blip>
          <a:stretch/>
        </a:blipFill>
      </a:fillStyleLst>
      <a:lnStyleLst>
        <a:ln w="12700" cap="flat" cmpd="sng" algn="ctr">
          <a:solidFill>
            <a:schemeClr val="phClr">
              <a:shade val="95000"/>
              <a:satMod val="105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a:effectStyle>
        <a:effectStyle>
          <a:effectLst>
            <a:innerShdw blurRad="127000" dist="38100" dir="13200000">
              <a:srgbClr val="000000">
                <a:alpha val="75000"/>
              </a:srgbClr>
            </a:innerShdw>
            <a:outerShdw blurRad="38100" dist="12700" dir="1800000" sx="101000" sy="101000" rotWithShape="0">
              <a:srgbClr val="000000">
                <a:alpha val="40000"/>
              </a:srgbClr>
            </a:outerShdw>
            <a:reflection blurRad="127000" stA="25000" endPos="30000" dist="12700" dir="5400000" sy="-100000" rotWithShape="0"/>
          </a:effectLst>
          <a:scene3d>
            <a:camera prst="orthographicFront">
              <a:rot lat="0" lon="0" rev="0"/>
            </a:camera>
            <a:lightRig rig="twoPt" dir="t">
              <a:rot lat="0" lon="0" rev="1200000"/>
            </a:lightRig>
          </a:scene3d>
          <a:sp3d>
            <a:bevelT w="0" h="0"/>
          </a:sp3d>
        </a:effectStyle>
      </a:effectStyleLst>
      <a:bgFillStyleLst>
        <a:solidFill>
          <a:schemeClr val="phClr"/>
        </a:solidFill>
        <a:gradFill rotWithShape="1">
          <a:gsLst>
            <a:gs pos="0">
              <a:schemeClr val="phClr">
                <a:tint val="100000"/>
                <a:shade val="90000"/>
                <a:satMod val="135000"/>
              </a:schemeClr>
            </a:gs>
            <a:gs pos="100000">
              <a:schemeClr val="phClr">
                <a:shade val="30000"/>
                <a:satMod val="150000"/>
              </a:schemeClr>
            </a:gs>
          </a:gsLst>
          <a:path path="circle">
            <a:fillToRect t="10000" r="70000" b="70000"/>
          </a:path>
        </a:gradFill>
        <a:blipFill rotWithShape="1">
          <a:blip xmlns:r="http://schemas.openxmlformats.org/officeDocument/2006/relationships" r:embed="rId2">
            <a:duotone>
              <a:schemeClr val="phClr">
                <a:shade val="10000"/>
                <a:satMod val="130000"/>
                <a:lumMod val="80000"/>
              </a:schemeClr>
              <a:schemeClr val="phClr">
                <a:satMod val="150000"/>
                <a:lumMod val="11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Precedent.thmx</Template>
  <TotalTime>131</TotalTime>
  <Words>2057</Words>
  <Application>Microsoft Macintosh PowerPoint</Application>
  <PresentationFormat>On-screen Show (4:3)</PresentationFormat>
  <Paragraphs>183</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Precedent</vt:lpstr>
      <vt:lpstr> Theories and History  of European Economic Governance  Prof. Fabio Masini</vt:lpstr>
      <vt:lpstr>Obiettivi del seminario</vt:lpstr>
      <vt:lpstr>La programmazione economica</vt:lpstr>
      <vt:lpstr>Modelli di programmazione economica</vt:lpstr>
      <vt:lpstr>Programmazione Top-down </vt:lpstr>
      <vt:lpstr>Programmazione Bottom-up </vt:lpstr>
      <vt:lpstr>La programmazione UE (1)</vt:lpstr>
      <vt:lpstr>La programmazione UE (2) – Coesione sociale</vt:lpstr>
      <vt:lpstr>La programmazione europea (3) - strumenti</vt:lpstr>
      <vt:lpstr>I fondi strutturali 2014-2020</vt:lpstr>
      <vt:lpstr>Fondi strutturali - percorso</vt:lpstr>
      <vt:lpstr>I programmi comunitari (1)</vt:lpstr>
      <vt:lpstr>I programmi comunitari (2)</vt:lpstr>
      <vt:lpstr>I programmi comunitari (3)</vt:lpstr>
      <vt:lpstr>I programmi comunitari (4)</vt:lpstr>
      <vt:lpstr>I programmi comunitari (5)</vt:lpstr>
      <vt:lpstr>I programmi comunitari (6)</vt:lpstr>
      <vt:lpstr>I programmi comunitari (7)</vt:lpstr>
      <vt:lpstr>I programmi comunitari (8)</vt:lpstr>
      <vt:lpstr>I programmi comunitari (9)</vt:lpstr>
      <vt:lpstr>I programmi comunitari (10)</vt:lpstr>
      <vt:lpstr>I programmi comunitari (11)</vt:lpstr>
      <vt:lpstr>I programmi comunitari (12)</vt:lpstr>
      <vt:lpstr>I programmi comunitari (13)</vt:lpstr>
      <vt:lpstr>I programmi comunitari (14)</vt:lpstr>
      <vt:lpstr>Strategia 2020</vt:lpstr>
      <vt:lpstr>Obiettivi europa 2020</vt:lpstr>
      <vt:lpstr>Principi politica di coesione (1)</vt:lpstr>
      <vt:lpstr>Principi politica di coesione (2)</vt:lpstr>
      <vt:lpstr>Principi politica di coesione (3)</vt:lpstr>
      <vt:lpstr>Principi politica di coesione (4)</vt:lpstr>
      <vt:lpstr>La progettazione… un mestiere…</vt:lpstr>
      <vt:lpstr>La retorica di un progetto (cenni)</vt:lpstr>
      <vt:lpstr>SWOT analysis  nel contesto della promozione dello sviluppo</vt:lpstr>
    </vt:vector>
  </TitlesOfParts>
  <Company>Cesue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Università di Roma Tre Dipartimento di Scienze Politiche  in collaborazione con   CESUE, Centro Studi sull’Unione Europea  TIA Formazione Internazionale  Cattedra di  “Storia e Teorie delle Relazioni Economiche Internazionali” prof. Fabio Masini</dc:title>
  <dc:creator>Fabio Masini</dc:creator>
  <cp:lastModifiedBy>Fabio</cp:lastModifiedBy>
  <cp:revision>33</cp:revision>
  <dcterms:created xsi:type="dcterms:W3CDTF">2013-10-18T14:35:14Z</dcterms:created>
  <dcterms:modified xsi:type="dcterms:W3CDTF">2019-02-15T15:30:21Z</dcterms:modified>
</cp:coreProperties>
</file>