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9" r:id="rId24"/>
    <p:sldId id="278"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1"/>
    <p:restoredTop sz="95728"/>
  </p:normalViewPr>
  <p:slideViewPr>
    <p:cSldViewPr snapToGrid="0" snapToObjects="1">
      <p:cViewPr varScale="1">
        <p:scale>
          <a:sx n="109" d="100"/>
          <a:sy n="109" d="100"/>
        </p:scale>
        <p:origin x="680"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B8136-4330-4480-80D9-0F6FD970617C}"/>
              </a:ext>
            </a:extLst>
          </p:cNvPr>
          <p:cNvSpPr>
            <a:spLocks noGrp="1"/>
          </p:cNvSpPr>
          <p:nvPr>
            <p:ph type="ctrTitle"/>
          </p:nvPr>
        </p:nvSpPr>
        <p:spPr>
          <a:xfrm>
            <a:off x="576072" y="1124712"/>
            <a:ext cx="11036808" cy="3172968"/>
          </a:xfrm>
        </p:spPr>
        <p:txBody>
          <a:bodyPr anchor="b">
            <a:normAutofit/>
          </a:bodyPr>
          <a:lstStyle>
            <a:lvl1pPr algn="l">
              <a:defRPr sz="8000"/>
            </a:lvl1pPr>
          </a:lstStyle>
          <a:p>
            <a:r>
              <a:rPr lang="en-US" dirty="0"/>
              <a:t>Click to edit Master title style</a:t>
            </a:r>
          </a:p>
        </p:txBody>
      </p:sp>
      <p:sp>
        <p:nvSpPr>
          <p:cNvPr id="3" name="Subtitle 2">
            <a:extLst>
              <a:ext uri="{FF2B5EF4-FFF2-40B4-BE49-F238E27FC236}">
                <a16:creationId xmlns:a16="http://schemas.microsoft.com/office/drawing/2014/main" id="{566E5739-DD96-45FB-B609-3E3447A52FED}"/>
              </a:ext>
            </a:extLst>
          </p:cNvPr>
          <p:cNvSpPr>
            <a:spLocks noGrp="1"/>
          </p:cNvSpPr>
          <p:nvPr>
            <p:ph type="subTitle" idx="1"/>
          </p:nvPr>
        </p:nvSpPr>
        <p:spPr>
          <a:xfrm>
            <a:off x="576072" y="4727448"/>
            <a:ext cx="11036808" cy="1481328"/>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1B9FF558-51F9-42A2-9944-DBE23DA8B224}"/>
              </a:ext>
            </a:extLst>
          </p:cNvPr>
          <p:cNvSpPr>
            <a:spLocks noGrp="1"/>
          </p:cNvSpPr>
          <p:nvPr>
            <p:ph type="dt" sz="half" idx="10"/>
          </p:nvPr>
        </p:nvSpPr>
        <p:spPr>
          <a:xfrm>
            <a:off x="576072" y="6356350"/>
            <a:ext cx="2743200" cy="365125"/>
          </a:xfrm>
        </p:spPr>
        <p:txBody>
          <a:bodyPr/>
          <a:lstStyle/>
          <a:p>
            <a:fld id="{02AC24A9-CCB6-4F8D-B8DB-C2F3692CFA5A}" type="datetimeFigureOut">
              <a:rPr lang="en-US" smtClean="0"/>
              <a:t>2/21/20</a:t>
            </a:fld>
            <a:endParaRPr lang="en-US" dirty="0"/>
          </a:p>
        </p:txBody>
      </p:sp>
      <p:sp>
        <p:nvSpPr>
          <p:cNvPr id="5" name="Footer Placeholder 4">
            <a:extLst>
              <a:ext uri="{FF2B5EF4-FFF2-40B4-BE49-F238E27FC236}">
                <a16:creationId xmlns:a16="http://schemas.microsoft.com/office/drawing/2014/main" id="{8B8C0E86-A7F7-4BDC-A637-254E5252DED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3D10ADE-E9DA-4E57-BF57-1CCB65219839}"/>
              </a:ext>
            </a:extLst>
          </p:cNvPr>
          <p:cNvSpPr>
            <a:spLocks noGrp="1"/>
          </p:cNvSpPr>
          <p:nvPr>
            <p:ph type="sldNum" sz="quarter" idx="12"/>
          </p:nvPr>
        </p:nvSpPr>
        <p:spPr>
          <a:xfrm>
            <a:off x="8869680" y="6356350"/>
            <a:ext cx="2743200" cy="365125"/>
          </a:xfrm>
        </p:spPr>
        <p:txBody>
          <a:bodyPr/>
          <a:lstStyle/>
          <a:p>
            <a:fld id="{B2DC25EE-239B-4C5F-AAD1-255A7D5F1EE2}" type="slidenum">
              <a:rPr lang="en-US" smtClean="0"/>
              <a:t>‹N›</a:t>
            </a:fld>
            <a:endParaRPr lang="en-US" dirty="0"/>
          </a:p>
        </p:txBody>
      </p:sp>
      <p:sp>
        <p:nvSpPr>
          <p:cNvPr id="8" name="Rectangle 7">
            <a:extLst>
              <a:ext uri="{FF2B5EF4-FFF2-40B4-BE49-F238E27FC236}">
                <a16:creationId xmlns:a16="http://schemas.microsoft.com/office/drawing/2014/main" id="{8D06CE56-3881-4ADA-8CEF-D18B02C242A3}"/>
              </a:ext>
            </a:extLst>
          </p:cNvPr>
          <p:cNvSpPr/>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79F3C543-62EC-4433-9C93-A2CD8764E9B4}"/>
              </a:ext>
            </a:extLst>
          </p:cNvPr>
          <p:cNvSpPr/>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803984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D6FBB9D-1CAA-4D05-AB33-BABDFE17B843}"/>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0" name="Rectangle 9">
            <a:extLst>
              <a:ext uri="{FF2B5EF4-FFF2-40B4-BE49-F238E27FC236}">
                <a16:creationId xmlns:a16="http://schemas.microsoft.com/office/drawing/2014/main" id="{04727B71-B4B6-4823-80A1-68C40B475118}"/>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9A6DB05-9FB5-4B07-8675-74C23D4FD89D}"/>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8D358CF-0758-490A-A084-C46443B9ABE8}"/>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1671183-B3CE-4F45-92FB-98290CA0E2CA}"/>
              </a:ext>
            </a:extLst>
          </p:cNvPr>
          <p:cNvSpPr>
            <a:spLocks noGrp="1"/>
          </p:cNvSpPr>
          <p:nvPr>
            <p:ph idx="1"/>
          </p:nvPr>
        </p:nvSpPr>
        <p:spPr>
          <a:xfrm>
            <a:off x="1115568" y="2478024"/>
            <a:ext cx="10168128"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D7DED67-27EC-4D43-A21C-093C1DB0481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2/21/20</a:t>
            </a:fld>
            <a:endParaRPr lang="en-US"/>
          </a:p>
        </p:txBody>
      </p:sp>
      <p:sp>
        <p:nvSpPr>
          <p:cNvPr id="5" name="Footer Placeholder 4">
            <a:extLst>
              <a:ext uri="{FF2B5EF4-FFF2-40B4-BE49-F238E27FC236}">
                <a16:creationId xmlns:a16="http://schemas.microsoft.com/office/drawing/2014/main" id="{36747CE3-4890-4BC1-94DB-5D49D02C993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3C5AD3-D79A-4D46-B25B-822FE0252511}"/>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‹N›</a:t>
            </a:fld>
            <a:endParaRPr lang="en-US"/>
          </a:p>
        </p:txBody>
      </p:sp>
    </p:spTree>
    <p:extLst>
      <p:ext uri="{BB962C8B-B14F-4D97-AF65-F5344CB8AC3E}">
        <p14:creationId xmlns:p14="http://schemas.microsoft.com/office/powerpoint/2010/main" val="38794319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5AEDC5C-2E87-49C6-AB07-A95E5F39ED8E}"/>
              </a:ext>
            </a:extLst>
          </p:cNvPr>
          <p:cNvSpPr/>
          <p:nvPr/>
        </p:nvSpPr>
        <p:spPr>
          <a:xfrm>
            <a:off x="558210" y="4981421"/>
            <a:ext cx="11134956" cy="822960"/>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A57D88DE-E462-4C8A-BF99-609390DFB781}"/>
              </a:ext>
            </a:extLst>
          </p:cNvPr>
          <p:cNvSpPr/>
          <p:nvPr/>
        </p:nvSpPr>
        <p:spPr>
          <a:xfrm>
            <a:off x="498834" y="5118581"/>
            <a:ext cx="146304"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8E44900-E8BF-4B12-8BCB-41076E2B68C7}"/>
              </a:ext>
            </a:extLst>
          </p:cNvPr>
          <p:cNvSpPr>
            <a:spLocks noGrp="1"/>
          </p:cNvSpPr>
          <p:nvPr>
            <p:ph type="title"/>
          </p:nvPr>
        </p:nvSpPr>
        <p:spPr>
          <a:xfrm>
            <a:off x="557784" y="640080"/>
            <a:ext cx="10890504" cy="4114800"/>
          </a:xfrm>
        </p:spPr>
        <p:txBody>
          <a:bodyPr anchor="b">
            <a:normAutofit/>
          </a:bodyPr>
          <a:lstStyle>
            <a:lvl1pPr>
              <a:defRPr sz="6600"/>
            </a:lvl1pPr>
          </a:lstStyle>
          <a:p>
            <a:r>
              <a:rPr lang="en-US" dirty="0"/>
              <a:t>Click to edit Master title style</a:t>
            </a:r>
          </a:p>
        </p:txBody>
      </p:sp>
      <p:sp>
        <p:nvSpPr>
          <p:cNvPr id="3" name="Text Placeholder 2">
            <a:extLst>
              <a:ext uri="{FF2B5EF4-FFF2-40B4-BE49-F238E27FC236}">
                <a16:creationId xmlns:a16="http://schemas.microsoft.com/office/drawing/2014/main" id="{917741F9-B00F-4463-A257-6B66DABD9B4E}"/>
              </a:ext>
            </a:extLst>
          </p:cNvPr>
          <p:cNvSpPr>
            <a:spLocks noGrp="1"/>
          </p:cNvSpPr>
          <p:nvPr>
            <p:ph type="body" idx="1"/>
          </p:nvPr>
        </p:nvSpPr>
        <p:spPr>
          <a:xfrm>
            <a:off x="841248" y="5102352"/>
            <a:ext cx="10607040" cy="585216"/>
          </a:xfrm>
        </p:spPr>
        <p:txBody>
          <a:bodyPr anchor="ct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D48BFA7D-4401-4285-802B-1579165F0D6D}"/>
              </a:ext>
            </a:extLst>
          </p:cNvPr>
          <p:cNvSpPr>
            <a:spLocks noGrp="1"/>
          </p:cNvSpPr>
          <p:nvPr>
            <p:ph type="dt" sz="half" idx="10"/>
          </p:nvPr>
        </p:nvSpPr>
        <p:spPr/>
        <p:txBody>
          <a:bodyPr/>
          <a:lstStyle/>
          <a:p>
            <a:fld id="{02AC24A9-CCB6-4F8D-B8DB-C2F3692CFA5A}" type="datetimeFigureOut">
              <a:rPr lang="en-US" smtClean="0"/>
              <a:t>2/21/20</a:t>
            </a:fld>
            <a:endParaRPr lang="en-US"/>
          </a:p>
        </p:txBody>
      </p:sp>
      <p:sp>
        <p:nvSpPr>
          <p:cNvPr id="5" name="Footer Placeholder 4">
            <a:extLst>
              <a:ext uri="{FF2B5EF4-FFF2-40B4-BE49-F238E27FC236}">
                <a16:creationId xmlns:a16="http://schemas.microsoft.com/office/drawing/2014/main" id="{49A909C5-AA19-4195-8376-9002D5DF46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AC3F32-46E0-47C8-8565-5969A475FDB0}"/>
              </a:ext>
            </a:extLst>
          </p:cNvPr>
          <p:cNvSpPr>
            <a:spLocks noGrp="1"/>
          </p:cNvSpPr>
          <p:nvPr>
            <p:ph type="sldNum" sz="quarter" idx="12"/>
          </p:nvPr>
        </p:nvSpPr>
        <p:spPr/>
        <p:txBody>
          <a:bodyPr/>
          <a:lstStyle/>
          <a:p>
            <a:fld id="{B2DC25EE-239B-4C5F-AAD1-255A7D5F1EE2}" type="slidenum">
              <a:rPr lang="en-US" smtClean="0"/>
              <a:t>‹N›</a:t>
            </a:fld>
            <a:endParaRPr lang="en-US"/>
          </a:p>
        </p:txBody>
      </p:sp>
    </p:spTree>
    <p:extLst>
      <p:ext uri="{BB962C8B-B14F-4D97-AF65-F5344CB8AC3E}">
        <p14:creationId xmlns:p14="http://schemas.microsoft.com/office/powerpoint/2010/main" val="6501783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076262E-36A0-40C6-ADE6-90CD9FB9B9EA}"/>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1" name="Rectangle 10">
            <a:extLst>
              <a:ext uri="{FF2B5EF4-FFF2-40B4-BE49-F238E27FC236}">
                <a16:creationId xmlns:a16="http://schemas.microsoft.com/office/drawing/2014/main" id="{42677A9B-4D1D-4D80-912C-24570140A650}"/>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03DC8C98-510F-48C9-82B2-9E4F760A68DF}"/>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7A078AE-0BC3-48F9-87EC-2DB0CCE7E2AE}"/>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92A20DF-0829-4336-B59F-FF9D7AA9D8B6}"/>
              </a:ext>
            </a:extLst>
          </p:cNvPr>
          <p:cNvSpPr>
            <a:spLocks noGrp="1"/>
          </p:cNvSpPr>
          <p:nvPr>
            <p:ph sz="half" idx="1"/>
          </p:nvPr>
        </p:nvSpPr>
        <p:spPr>
          <a:xfrm>
            <a:off x="1115568"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7935D01C-CF67-4DF6-B96C-FFC9D5BF847B}"/>
              </a:ext>
            </a:extLst>
          </p:cNvPr>
          <p:cNvSpPr>
            <a:spLocks noGrp="1"/>
          </p:cNvSpPr>
          <p:nvPr>
            <p:ph sz="half" idx="2"/>
          </p:nvPr>
        </p:nvSpPr>
        <p:spPr>
          <a:xfrm>
            <a:off x="6345936"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29BBD797-6031-4F82-8726-EAB757027FF5}"/>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2/21/20</a:t>
            </a:fld>
            <a:endParaRPr lang="en-US"/>
          </a:p>
        </p:txBody>
      </p:sp>
      <p:sp>
        <p:nvSpPr>
          <p:cNvPr id="6" name="Footer Placeholder 5">
            <a:extLst>
              <a:ext uri="{FF2B5EF4-FFF2-40B4-BE49-F238E27FC236}">
                <a16:creationId xmlns:a16="http://schemas.microsoft.com/office/drawing/2014/main" id="{76B3F71C-B897-4909-A75E-8716AD49C1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F78BC14-5BB1-405F-A6F3-C07230F085C8}"/>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‹N›</a:t>
            </a:fld>
            <a:endParaRPr lang="en-US"/>
          </a:p>
        </p:txBody>
      </p:sp>
    </p:spTree>
    <p:extLst>
      <p:ext uri="{BB962C8B-B14F-4D97-AF65-F5344CB8AC3E}">
        <p14:creationId xmlns:p14="http://schemas.microsoft.com/office/powerpoint/2010/main" val="6037394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6B671BDE-E45C-41A1-9B98-4A607D703855}"/>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Rectangle 12">
            <a:extLst>
              <a:ext uri="{FF2B5EF4-FFF2-40B4-BE49-F238E27FC236}">
                <a16:creationId xmlns:a16="http://schemas.microsoft.com/office/drawing/2014/main" id="{299500CE-917A-4D03-A7DF-71D8EBBC1537}"/>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C3D0D377-28B0-417D-886B-9483AF064975}"/>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F8F91F8-0767-40B5-A3AA-72931FC192EA}"/>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Text Placeholder 2">
            <a:extLst>
              <a:ext uri="{FF2B5EF4-FFF2-40B4-BE49-F238E27FC236}">
                <a16:creationId xmlns:a16="http://schemas.microsoft.com/office/drawing/2014/main" id="{AAAE0554-8BEE-4BF6-9519-51B8475D35E1}"/>
              </a:ext>
            </a:extLst>
          </p:cNvPr>
          <p:cNvSpPr>
            <a:spLocks noGrp="1"/>
          </p:cNvSpPr>
          <p:nvPr>
            <p:ph type="body" idx="1"/>
          </p:nvPr>
        </p:nvSpPr>
        <p:spPr>
          <a:xfrm>
            <a:off x="1115568"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FD4A358D-C930-48E0-B372-06A826B74C47}"/>
              </a:ext>
            </a:extLst>
          </p:cNvPr>
          <p:cNvSpPr>
            <a:spLocks noGrp="1"/>
          </p:cNvSpPr>
          <p:nvPr>
            <p:ph sz="half" idx="2"/>
          </p:nvPr>
        </p:nvSpPr>
        <p:spPr>
          <a:xfrm>
            <a:off x="1115568" y="3203688"/>
            <a:ext cx="4937760" cy="2968512"/>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3B6615E-4966-4150-83B6-C47591B36383}"/>
              </a:ext>
            </a:extLst>
          </p:cNvPr>
          <p:cNvSpPr>
            <a:spLocks noGrp="1"/>
          </p:cNvSpPr>
          <p:nvPr>
            <p:ph type="body" sz="quarter" idx="3"/>
          </p:nvPr>
        </p:nvSpPr>
        <p:spPr>
          <a:xfrm>
            <a:off x="6345936"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BD409F6B-C17B-4B4F-9F35-5068BDC4E2FD}"/>
              </a:ext>
            </a:extLst>
          </p:cNvPr>
          <p:cNvSpPr>
            <a:spLocks noGrp="1"/>
          </p:cNvSpPr>
          <p:nvPr>
            <p:ph sz="quarter" idx="4"/>
          </p:nvPr>
        </p:nvSpPr>
        <p:spPr>
          <a:xfrm>
            <a:off x="6345936" y="3203687"/>
            <a:ext cx="4937760" cy="2968511"/>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C8BC356D-052B-4A9B-8B2F-6665FD325AB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2/21/20</a:t>
            </a:fld>
            <a:endParaRPr lang="en-US"/>
          </a:p>
        </p:txBody>
      </p:sp>
      <p:sp>
        <p:nvSpPr>
          <p:cNvPr id="8" name="Footer Placeholder 7">
            <a:extLst>
              <a:ext uri="{FF2B5EF4-FFF2-40B4-BE49-F238E27FC236}">
                <a16:creationId xmlns:a16="http://schemas.microsoft.com/office/drawing/2014/main" id="{69C5E5FA-26A9-467C-93E3-8476142D1D4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279E50C-1E40-4B48-871B-E392428D20A3}"/>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‹N›</a:t>
            </a:fld>
            <a:endParaRPr lang="en-US"/>
          </a:p>
        </p:txBody>
      </p:sp>
    </p:spTree>
    <p:extLst>
      <p:ext uri="{BB962C8B-B14F-4D97-AF65-F5344CB8AC3E}">
        <p14:creationId xmlns:p14="http://schemas.microsoft.com/office/powerpoint/2010/main" val="20484258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8C0689C4-0DB3-408B-A956-40326B4AE4C4}"/>
              </a:ext>
            </a:extLst>
          </p:cNvPr>
          <p:cNvSpPr/>
          <p:nvPr/>
        </p:nvSpPr>
        <p:spPr>
          <a:xfrm>
            <a:off x="665853" y="1533525"/>
            <a:ext cx="10917063" cy="3790950"/>
          </a:xfrm>
          <a:prstGeom prst="rect">
            <a:avLst/>
          </a:prstGeom>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56E1D10E-1C30-41BF-8C3B-C460C9B5597B}"/>
              </a:ext>
            </a:extLst>
          </p:cNvPr>
          <p:cNvSpPr/>
          <p:nvPr/>
        </p:nvSpPr>
        <p:spPr>
          <a:xfrm>
            <a:off x="609084" y="2971798"/>
            <a:ext cx="128016" cy="914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79454F2-0EE5-4888-AF4C-82F825E6226E}"/>
              </a:ext>
            </a:extLst>
          </p:cNvPr>
          <p:cNvSpPr>
            <a:spLocks noGrp="1"/>
          </p:cNvSpPr>
          <p:nvPr>
            <p:ph type="title"/>
          </p:nvPr>
        </p:nvSpPr>
        <p:spPr>
          <a:xfrm>
            <a:off x="1078992" y="1938528"/>
            <a:ext cx="10177272" cy="2990088"/>
          </a:xfrm>
        </p:spPr>
        <p:txBody>
          <a:bodyPr>
            <a:normAutofit/>
          </a:bodyPr>
          <a:lstStyle>
            <a:lvl1pPr>
              <a:defRPr sz="5400"/>
            </a:lvl1pPr>
          </a:lstStyle>
          <a:p>
            <a:r>
              <a:rPr lang="en-US" dirty="0"/>
              <a:t>Click to edit Master title style</a:t>
            </a:r>
          </a:p>
        </p:txBody>
      </p:sp>
      <p:sp>
        <p:nvSpPr>
          <p:cNvPr id="3" name="Date Placeholder 2">
            <a:extLst>
              <a:ext uri="{FF2B5EF4-FFF2-40B4-BE49-F238E27FC236}">
                <a16:creationId xmlns:a16="http://schemas.microsoft.com/office/drawing/2014/main" id="{67C91241-A315-4643-91E5-CF2C25CC903A}"/>
              </a:ext>
            </a:extLst>
          </p:cNvPr>
          <p:cNvSpPr>
            <a:spLocks noGrp="1"/>
          </p:cNvSpPr>
          <p:nvPr>
            <p:ph type="dt" sz="half" idx="10"/>
          </p:nvPr>
        </p:nvSpPr>
        <p:spPr/>
        <p:txBody>
          <a:bodyPr/>
          <a:lstStyle/>
          <a:p>
            <a:fld id="{02AC24A9-CCB6-4F8D-B8DB-C2F3692CFA5A}" type="datetimeFigureOut">
              <a:rPr lang="en-US" smtClean="0"/>
              <a:t>2/21/20</a:t>
            </a:fld>
            <a:endParaRPr lang="en-US"/>
          </a:p>
        </p:txBody>
      </p:sp>
      <p:sp>
        <p:nvSpPr>
          <p:cNvPr id="4" name="Footer Placeholder 3">
            <a:extLst>
              <a:ext uri="{FF2B5EF4-FFF2-40B4-BE49-F238E27FC236}">
                <a16:creationId xmlns:a16="http://schemas.microsoft.com/office/drawing/2014/main" id="{22706D86-5479-487D-94C8-76093D84F37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7739411-CED6-43D4-868D-A65C4161A72B}"/>
              </a:ext>
            </a:extLst>
          </p:cNvPr>
          <p:cNvSpPr>
            <a:spLocks noGrp="1"/>
          </p:cNvSpPr>
          <p:nvPr>
            <p:ph type="sldNum" sz="quarter" idx="12"/>
          </p:nvPr>
        </p:nvSpPr>
        <p:spPr/>
        <p:txBody>
          <a:bodyPr/>
          <a:lstStyle/>
          <a:p>
            <a:fld id="{B2DC25EE-239B-4C5F-AAD1-255A7D5F1EE2}" type="slidenum">
              <a:rPr lang="en-US" smtClean="0"/>
              <a:t>‹N›</a:t>
            </a:fld>
            <a:endParaRPr lang="en-US"/>
          </a:p>
        </p:txBody>
      </p:sp>
    </p:spTree>
    <p:extLst>
      <p:ext uri="{BB962C8B-B14F-4D97-AF65-F5344CB8AC3E}">
        <p14:creationId xmlns:p14="http://schemas.microsoft.com/office/powerpoint/2010/main" val="19503227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AC447E0-1D4D-4EF2-B81B-4B2400EE3EDB}"/>
              </a:ext>
            </a:extLst>
          </p:cNvPr>
          <p:cNvSpPr>
            <a:spLocks noGrp="1"/>
          </p:cNvSpPr>
          <p:nvPr>
            <p:ph type="dt" sz="half" idx="10"/>
          </p:nvPr>
        </p:nvSpPr>
        <p:spPr/>
        <p:txBody>
          <a:bodyPr/>
          <a:lstStyle/>
          <a:p>
            <a:fld id="{02AC24A9-CCB6-4F8D-B8DB-C2F3692CFA5A}" type="datetimeFigureOut">
              <a:rPr lang="en-US" smtClean="0"/>
              <a:t>2/21/20</a:t>
            </a:fld>
            <a:endParaRPr lang="en-US"/>
          </a:p>
        </p:txBody>
      </p:sp>
      <p:sp>
        <p:nvSpPr>
          <p:cNvPr id="3" name="Footer Placeholder 2">
            <a:extLst>
              <a:ext uri="{FF2B5EF4-FFF2-40B4-BE49-F238E27FC236}">
                <a16:creationId xmlns:a16="http://schemas.microsoft.com/office/drawing/2014/main" id="{C9984CA0-2A78-4600-9F3D-19B09E790FE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440955-B18E-49D3-AE7B-B331200E34C5}"/>
              </a:ext>
            </a:extLst>
          </p:cNvPr>
          <p:cNvSpPr>
            <a:spLocks noGrp="1"/>
          </p:cNvSpPr>
          <p:nvPr>
            <p:ph type="sldNum" sz="quarter" idx="12"/>
          </p:nvPr>
        </p:nvSpPr>
        <p:spPr/>
        <p:txBody>
          <a:bodyPr/>
          <a:lstStyle/>
          <a:p>
            <a:fld id="{B2DC25EE-239B-4C5F-AAD1-255A7D5F1EE2}" type="slidenum">
              <a:rPr lang="en-US" smtClean="0"/>
              <a:t>‹N›</a:t>
            </a:fld>
            <a:endParaRPr lang="en-US"/>
          </a:p>
        </p:txBody>
      </p:sp>
    </p:spTree>
    <p:extLst>
      <p:ext uri="{BB962C8B-B14F-4D97-AF65-F5344CB8AC3E}">
        <p14:creationId xmlns:p14="http://schemas.microsoft.com/office/powerpoint/2010/main" val="30276644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FA417FE-CD1A-486F-A4AC-E4000A2FB18E}"/>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1318F0F5-812B-472C-9408-B80F2553F5E0}"/>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7F7751B-CD8F-4F5B-A903-1DCE5D1E8306}"/>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Content Placeholder 2">
            <a:extLst>
              <a:ext uri="{FF2B5EF4-FFF2-40B4-BE49-F238E27FC236}">
                <a16:creationId xmlns:a16="http://schemas.microsoft.com/office/drawing/2014/main" id="{EFA55C8A-A0BB-441D-976F-EB56D4382DB6}"/>
              </a:ext>
            </a:extLst>
          </p:cNvPr>
          <p:cNvSpPr>
            <a:spLocks noGrp="1"/>
          </p:cNvSpPr>
          <p:nvPr>
            <p:ph idx="1"/>
          </p:nvPr>
        </p:nvSpPr>
        <p:spPr>
          <a:xfrm>
            <a:off x="4965192" y="1709928"/>
            <a:ext cx="6729984" cy="4096512"/>
          </a:xfrm>
        </p:spPr>
        <p:txBody>
          <a:bodyPr/>
          <a:lstStyle>
            <a:lvl1pPr>
              <a:defRPr sz="2800"/>
            </a:lvl1pPr>
            <a:lvl2pPr>
              <a:defRPr sz="2400"/>
            </a:lvl2pPr>
            <a:lvl3pPr>
              <a:defRPr sz="20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37DE6A51-A2E5-4BFA-B571-9FDFE1BBFB44}"/>
              </a:ext>
            </a:extLst>
          </p:cNvPr>
          <p:cNvSpPr>
            <a:spLocks noGrp="1"/>
          </p:cNvSpPr>
          <p:nvPr>
            <p:ph type="body" sz="half" idx="2"/>
          </p:nvPr>
        </p:nvSpPr>
        <p:spPr>
          <a:xfrm>
            <a:off x="868680" y="3429000"/>
            <a:ext cx="3099816" cy="2066544"/>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3D92778A-DD4C-4651-9C53-8B0C44CD8805}"/>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2/21/20</a:t>
            </a:fld>
            <a:endParaRPr lang="en-US" dirty="0"/>
          </a:p>
        </p:txBody>
      </p:sp>
      <p:sp>
        <p:nvSpPr>
          <p:cNvPr id="6" name="Footer Placeholder 5">
            <a:extLst>
              <a:ext uri="{FF2B5EF4-FFF2-40B4-BE49-F238E27FC236}">
                <a16:creationId xmlns:a16="http://schemas.microsoft.com/office/drawing/2014/main" id="{9D6C7F66-2DFA-4146-BE1A-CE2890FE45E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285D185-B1B6-4D62-81BE-BE82C80ACA6C}"/>
              </a:ext>
            </a:extLst>
          </p:cNvPr>
          <p:cNvSpPr>
            <a:spLocks noGrp="1"/>
          </p:cNvSpPr>
          <p:nvPr>
            <p:ph type="sldNum" sz="quarter" idx="12"/>
          </p:nvPr>
        </p:nvSpPr>
        <p:spPr/>
        <p:txBody>
          <a:bodyPr/>
          <a:lstStyle/>
          <a:p>
            <a:fld id="{B2DC25EE-239B-4C5F-AAD1-255A7D5F1EE2}" type="slidenum">
              <a:rPr lang="en-US" smtClean="0"/>
              <a:t>‹N›</a:t>
            </a:fld>
            <a:endParaRPr lang="en-US"/>
          </a:p>
        </p:txBody>
      </p:sp>
    </p:spTree>
    <p:extLst>
      <p:ext uri="{BB962C8B-B14F-4D97-AF65-F5344CB8AC3E}">
        <p14:creationId xmlns:p14="http://schemas.microsoft.com/office/powerpoint/2010/main" val="26509979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68B77B5-211C-456E-B79F-306CC3619347}"/>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3B63C338-194D-4F23-ABEC-60A7EA96F302}"/>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0C04DCC-0E3E-4F05-9FAC-9FA6CA4B2BAE}"/>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Picture Placeholder 2">
            <a:extLst>
              <a:ext uri="{FF2B5EF4-FFF2-40B4-BE49-F238E27FC236}">
                <a16:creationId xmlns:a16="http://schemas.microsoft.com/office/drawing/2014/main" id="{EBA29649-B19F-499E-8E9A-3577EAC8F031}"/>
              </a:ext>
            </a:extLst>
          </p:cNvPr>
          <p:cNvSpPr>
            <a:spLocks noGrp="1"/>
          </p:cNvSpPr>
          <p:nvPr>
            <p:ph type="pic" idx="1"/>
          </p:nvPr>
        </p:nvSpPr>
        <p:spPr>
          <a:xfrm>
            <a:off x="4965192" y="1161288"/>
            <a:ext cx="6729984" cy="4645152"/>
          </a:xfrm>
        </p:spPr>
        <p:txBody>
          <a:bodyPr>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1BC9EF2E-A8CD-41A1-B11A-0D8842797A98}"/>
              </a:ext>
            </a:extLst>
          </p:cNvPr>
          <p:cNvSpPr>
            <a:spLocks noGrp="1"/>
          </p:cNvSpPr>
          <p:nvPr>
            <p:ph type="body" sz="half" idx="2"/>
          </p:nvPr>
        </p:nvSpPr>
        <p:spPr>
          <a:xfrm>
            <a:off x="868680" y="3438144"/>
            <a:ext cx="3099816" cy="205740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B44257B5-0DE0-401F-9171-E8687A97DBA7}"/>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2/21/20</a:t>
            </a:fld>
            <a:endParaRPr lang="en-US"/>
          </a:p>
        </p:txBody>
      </p:sp>
      <p:sp>
        <p:nvSpPr>
          <p:cNvPr id="6" name="Footer Placeholder 5">
            <a:extLst>
              <a:ext uri="{FF2B5EF4-FFF2-40B4-BE49-F238E27FC236}">
                <a16:creationId xmlns:a16="http://schemas.microsoft.com/office/drawing/2014/main" id="{788CD9AD-D667-4FD4-AA34-428AA0BCD0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8770FB6-F273-4BA6-8B97-9835AC537871}"/>
              </a:ext>
            </a:extLst>
          </p:cNvPr>
          <p:cNvSpPr>
            <a:spLocks noGrp="1"/>
          </p:cNvSpPr>
          <p:nvPr>
            <p:ph type="sldNum" sz="quarter" idx="12"/>
          </p:nvPr>
        </p:nvSpPr>
        <p:spPr/>
        <p:txBody>
          <a:bodyPr/>
          <a:lstStyle/>
          <a:p>
            <a:fld id="{B2DC25EE-239B-4C5F-AAD1-255A7D5F1EE2}" type="slidenum">
              <a:rPr lang="en-US" smtClean="0"/>
              <a:t>‹N›</a:t>
            </a:fld>
            <a:endParaRPr lang="en-US"/>
          </a:p>
        </p:txBody>
      </p:sp>
    </p:spTree>
    <p:extLst>
      <p:ext uri="{BB962C8B-B14F-4D97-AF65-F5344CB8AC3E}">
        <p14:creationId xmlns:p14="http://schemas.microsoft.com/office/powerpoint/2010/main" val="42863926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32C18-E430-4EC7-BD7C-99D86D012231}"/>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8FC5012F-7119-4D94-9717-3862E1C9384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9ED9A4A-D287-4207-9037-70DB007A1707}"/>
              </a:ext>
            </a:extLst>
          </p:cNvPr>
          <p:cNvSpPr>
            <a:spLocks noGrp="1"/>
          </p:cNvSpPr>
          <p:nvPr>
            <p:ph type="dt" sz="half" idx="10"/>
          </p:nvPr>
        </p:nvSpPr>
        <p:spPr/>
        <p:txBody>
          <a:bodyPr/>
          <a:lstStyle/>
          <a:p>
            <a:fld id="{02AC24A9-CCB6-4F8D-B8DB-C2F3692CFA5A}" type="datetimeFigureOut">
              <a:rPr lang="en-US" smtClean="0"/>
              <a:t>2/21/20</a:t>
            </a:fld>
            <a:endParaRPr lang="en-US"/>
          </a:p>
        </p:txBody>
      </p:sp>
      <p:sp>
        <p:nvSpPr>
          <p:cNvPr id="5" name="Footer Placeholder 4">
            <a:extLst>
              <a:ext uri="{FF2B5EF4-FFF2-40B4-BE49-F238E27FC236}">
                <a16:creationId xmlns:a16="http://schemas.microsoft.com/office/drawing/2014/main" id="{61ECFCAC-80DB-43BB-B3F1-AC22BACEE3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7679730-3487-4D94-A0DC-C21684963AB3}"/>
              </a:ext>
            </a:extLst>
          </p:cNvPr>
          <p:cNvSpPr>
            <a:spLocks noGrp="1"/>
          </p:cNvSpPr>
          <p:nvPr>
            <p:ph type="sldNum" sz="quarter" idx="12"/>
          </p:nvPr>
        </p:nvSpPr>
        <p:spPr/>
        <p:txBody>
          <a:bodyPr/>
          <a:lstStyle/>
          <a:p>
            <a:fld id="{B2DC25EE-239B-4C5F-AAD1-255A7D5F1EE2}" type="slidenum">
              <a:rPr lang="en-US" smtClean="0"/>
              <a:t>‹N›</a:t>
            </a:fld>
            <a:endParaRPr lang="en-US"/>
          </a:p>
        </p:txBody>
      </p:sp>
    </p:spTree>
    <p:extLst>
      <p:ext uri="{BB962C8B-B14F-4D97-AF65-F5344CB8AC3E}">
        <p14:creationId xmlns:p14="http://schemas.microsoft.com/office/powerpoint/2010/main" val="26440041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43C89D-929E-4CD1-BCCC-72A14C0335D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ED450EA-A577-4B76-A12F-650BEB20FD8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1D2603B-9ACE-4FA9-805B-9B91EB63DF7D}"/>
              </a:ext>
            </a:extLst>
          </p:cNvPr>
          <p:cNvSpPr>
            <a:spLocks noGrp="1"/>
          </p:cNvSpPr>
          <p:nvPr>
            <p:ph type="dt" sz="half" idx="10"/>
          </p:nvPr>
        </p:nvSpPr>
        <p:spPr/>
        <p:txBody>
          <a:bodyPr/>
          <a:lstStyle/>
          <a:p>
            <a:fld id="{02AC24A9-CCB6-4F8D-B8DB-C2F3692CFA5A}" type="datetimeFigureOut">
              <a:rPr lang="en-US" smtClean="0"/>
              <a:t>2/21/20</a:t>
            </a:fld>
            <a:endParaRPr lang="en-US"/>
          </a:p>
        </p:txBody>
      </p:sp>
      <p:sp>
        <p:nvSpPr>
          <p:cNvPr id="5" name="Footer Placeholder 4">
            <a:extLst>
              <a:ext uri="{FF2B5EF4-FFF2-40B4-BE49-F238E27FC236}">
                <a16:creationId xmlns:a16="http://schemas.microsoft.com/office/drawing/2014/main" id="{7ECE18AC-D6A9-4A61-885D-68E2B684A43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5197AE4-AA47-4E14-8FFE-171FAE47F49E}"/>
              </a:ext>
            </a:extLst>
          </p:cNvPr>
          <p:cNvSpPr>
            <a:spLocks noGrp="1"/>
          </p:cNvSpPr>
          <p:nvPr>
            <p:ph type="sldNum" sz="quarter" idx="12"/>
          </p:nvPr>
        </p:nvSpPr>
        <p:spPr/>
        <p:txBody>
          <a:bodyPr/>
          <a:lstStyle/>
          <a:p>
            <a:fld id="{B2DC25EE-239B-4C5F-AAD1-255A7D5F1EE2}" type="slidenum">
              <a:rPr lang="en-US" smtClean="0"/>
              <a:t>‹N›</a:t>
            </a:fld>
            <a:endParaRPr lang="en-US"/>
          </a:p>
        </p:txBody>
      </p:sp>
    </p:spTree>
    <p:extLst>
      <p:ext uri="{BB962C8B-B14F-4D97-AF65-F5344CB8AC3E}">
        <p14:creationId xmlns:p14="http://schemas.microsoft.com/office/powerpoint/2010/main" val="21074269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B325BDE-35A4-4AAD-960B-C1415864ADD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E459C78-0CC4-4552-93DD-49B4194D00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6744A3C-9C54-46A6-B3EF-5B36362423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AC24A9-CCB6-4F8D-B8DB-C2F3692CFA5A}" type="datetimeFigureOut">
              <a:rPr lang="en-US" smtClean="0"/>
              <a:t>2/21/20</a:t>
            </a:fld>
            <a:endParaRPr lang="en-US"/>
          </a:p>
        </p:txBody>
      </p:sp>
      <p:sp>
        <p:nvSpPr>
          <p:cNvPr id="5" name="Footer Placeholder 4">
            <a:extLst>
              <a:ext uri="{FF2B5EF4-FFF2-40B4-BE49-F238E27FC236}">
                <a16:creationId xmlns:a16="http://schemas.microsoft.com/office/drawing/2014/main" id="{07D5A696-7B4B-4181-A961-7D66556D507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3038CB5-8F4A-401D-A3A9-B27DC15B7A8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DC25EE-239B-4C5F-AAD1-255A7D5F1EE2}" type="slidenum">
              <a:rPr lang="en-US" smtClean="0"/>
              <a:t>‹N›</a:t>
            </a:fld>
            <a:endParaRPr lang="en-US"/>
          </a:p>
        </p:txBody>
      </p:sp>
    </p:spTree>
    <p:extLst>
      <p:ext uri="{BB962C8B-B14F-4D97-AF65-F5344CB8AC3E}">
        <p14:creationId xmlns:p14="http://schemas.microsoft.com/office/powerpoint/2010/main" val="2301818431"/>
      </p:ext>
    </p:extLst>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partnersearch.apre.it/" TargetMode="External"/><Relationship Id="rId2" Type="http://schemas.openxmlformats.org/officeDocument/2006/relationships/hyperlink" Target="https://ec.europa.eu/easme/en/how-find-project-partners"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ec.europa.eu/europe2020/index_en.htm" TargetMode="External"/><Relationship Id="rId2" Type="http://schemas.openxmlformats.org/officeDocument/2006/relationships/hyperlink" Target="http://ec.europa.eu/research/innovation-union/index_en.cfm" TargetMode="External"/><Relationship Id="rId1" Type="http://schemas.openxmlformats.org/officeDocument/2006/relationships/slideLayout" Target="../slideLayouts/slideLayout2.xml"/><Relationship Id="rId4" Type="http://schemas.openxmlformats.org/officeDocument/2006/relationships/hyperlink" Target="http://ec.europa.eu/research/era/index_en.htm"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ec.europa.eu/growth/access-to-finance/cosme-financial-instruments_en" TargetMode="External"/><Relationship Id="rId2" Type="http://schemas.openxmlformats.org/officeDocument/2006/relationships/hyperlink" Target="https://ec.europa.eu/growth/access-to-finance_en" TargetMode="External"/><Relationship Id="rId1" Type="http://schemas.openxmlformats.org/officeDocument/2006/relationships/slideLayout" Target="../slideLayouts/slideLayout2.xml"/><Relationship Id="rId4" Type="http://schemas.openxmlformats.org/officeDocument/2006/relationships/hyperlink" Target="http://europa.eu/youreurope/business/funding-grants/access-to-finance/index_en.htm"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een.ec.europa.eu/" TargetMode="External"/><Relationship Id="rId2" Type="http://schemas.openxmlformats.org/officeDocument/2006/relationships/hyperlink" Target="https://ec.europa.eu/growth/smes/access-to-markets_en" TargetMode="External"/><Relationship Id="rId1" Type="http://schemas.openxmlformats.org/officeDocument/2006/relationships/slideLayout" Target="../slideLayouts/slideLayout2.xml"/><Relationship Id="rId5" Type="http://schemas.openxmlformats.org/officeDocument/2006/relationships/hyperlink" Target="https://ec.europa.eu/growth/industry/intellectual-property/smes_en" TargetMode="External"/><Relationship Id="rId4" Type="http://schemas.openxmlformats.org/officeDocument/2006/relationships/hyperlink" Target="http://europa.eu/youreurope/business/index_en.htm"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s://ec.europa.eu/growth/smes/promoting-entrepreneurship/support/education_en" TargetMode="External"/><Relationship Id="rId7" Type="http://schemas.openxmlformats.org/officeDocument/2006/relationships/hyperlink" Target="https://ec.europa.eu/growth/industry/policy/digital-transformation_en" TargetMode="External"/><Relationship Id="rId2" Type="http://schemas.openxmlformats.org/officeDocument/2006/relationships/hyperlink" Target="https://ec.europa.eu/growth/smes/promoting-entrepreneurship_en" TargetMode="External"/><Relationship Id="rId1" Type="http://schemas.openxmlformats.org/officeDocument/2006/relationships/slideLayout" Target="../slideLayouts/slideLayout2.xml"/><Relationship Id="rId6" Type="http://schemas.openxmlformats.org/officeDocument/2006/relationships/hyperlink" Target="https://ec.europa.eu/growth/smes/promoting-entrepreneurship/we-work-for/seniors_en" TargetMode="External"/><Relationship Id="rId5" Type="http://schemas.openxmlformats.org/officeDocument/2006/relationships/hyperlink" Target="https://ec.europa.eu/growth/smes/promoting-entrepreneurship/we-work-for/women_en" TargetMode="External"/><Relationship Id="rId4" Type="http://schemas.openxmlformats.org/officeDocument/2006/relationships/hyperlink" Target="https://ec.europa.eu/growth/smes/promoting-entrepreneurship/support/erasmus-young-entrepreneurs_en"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s://ec.europa.eu/growth/industry_en#competitiveness" TargetMode="External"/><Relationship Id="rId2" Type="http://schemas.openxmlformats.org/officeDocument/2006/relationships/hyperlink" Target="https://ec.europa.eu/growth/smes/business-friendly-environment_en" TargetMode="External"/><Relationship Id="rId1" Type="http://schemas.openxmlformats.org/officeDocument/2006/relationships/slideLayout" Target="../slideLayouts/slideLayout2.xml"/><Relationship Id="rId4" Type="http://schemas.openxmlformats.org/officeDocument/2006/relationships/hyperlink" Target="https://ec.europa.eu/growth/sectors/tourism/support-business_en"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www.erasmusplus.org.uk/what-are-the-key-actions#Key Action 2" TargetMode="External"/><Relationship Id="rId2" Type="http://schemas.openxmlformats.org/officeDocument/2006/relationships/hyperlink" Target="https://www.erasmusplus.org.uk/what-are-the-key-actions#Key Action 1" TargetMode="External"/><Relationship Id="rId1" Type="http://schemas.openxmlformats.org/officeDocument/2006/relationships/slideLayout" Target="../slideLayouts/slideLayout2.xml"/><Relationship Id="rId4" Type="http://schemas.openxmlformats.org/officeDocument/2006/relationships/hyperlink" Target="https://www.erasmusplus.org.uk/what-are-the-key-actions#Key Action 3" TargetMode="Externa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hyperlink" Target="https://eacea.ec.europa.eu/europe-for-citizens/strands/european-remembrance_en" TargetMode="Externa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hyperlink" Target="https://eacea.ec.europa.eu/europe-for-citizens/strands/democratic-engagement-and-civic-participation_en" TargetMode="Externa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hyperlink" Target="https://eacea.ec.europa.eu/europe-for-citizens/strands/operating-grants_en" TargetMode="Externa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hyperlink" Target="https://eacea.ec.europa.eu/sites/2007-2013/Intra-ACP-academic-mobility-scheme_en" TargetMode="External"/><Relationship Id="rId2" Type="http://schemas.openxmlformats.org/officeDocument/2006/relationships/hyperlink" Target="https://ec.europa.eu/europeaid/regions/africa/continental-cooperation/pan-african-programme_en" TargetMode="External"/><Relationship Id="rId1" Type="http://schemas.openxmlformats.org/officeDocument/2006/relationships/slideLayout" Target="../slideLayouts/slideLayout2.xml"/><Relationship Id="rId5" Type="http://schemas.openxmlformats.org/officeDocument/2006/relationships/hyperlink" Target="http://ec.europa.eu/europeaid/index_en.htm" TargetMode="External"/><Relationship Id="rId4" Type="http://schemas.openxmlformats.org/officeDocument/2006/relationships/hyperlink" Target="http://www.au.int/" TargetMode="External"/></Relationships>
</file>

<file path=ppt/slides/_rels/slide48.xml.rels><?xml version="1.0" encoding="UTF-8" standalone="yes"?>
<Relationships xmlns="http://schemas.openxmlformats.org/package/2006/relationships"><Relationship Id="rId2" Type="http://schemas.openxmlformats.org/officeDocument/2006/relationships/hyperlink" Target="https://europa.eu/youth/solidarity/mission_en" TargetMode="Externa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hyperlink" Target="http://ec.europa.eu/social/main.jsp?catId=987&amp;langId=it" TargetMode="Externa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hyperlink" Target="http://ec.europa.eu/eures/page/homepage?lang=it" TargetMode="External"/><Relationship Id="rId7" Type="http://schemas.openxmlformats.org/officeDocument/2006/relationships/hyperlink" Target="http://ec.europa.eu/social/main.jsp?catId=1084&amp;langId=it" TargetMode="External"/><Relationship Id="rId2" Type="http://schemas.openxmlformats.org/officeDocument/2006/relationships/hyperlink" Target="http://ec.europa.eu/social/main.jsp?catId=987&amp;langId=it" TargetMode="External"/><Relationship Id="rId1" Type="http://schemas.openxmlformats.org/officeDocument/2006/relationships/slideLayout" Target="../slideLayouts/slideLayout2.xml"/><Relationship Id="rId6" Type="http://schemas.openxmlformats.org/officeDocument/2006/relationships/hyperlink" Target="http://ec.europa.eu/social/main.jsp?catId=1083&amp;langId=it" TargetMode="External"/><Relationship Id="rId5" Type="http://schemas.openxmlformats.org/officeDocument/2006/relationships/hyperlink" Target="http://ec.europa.eu/social/main.jsp?catId=1082&amp;langId=it" TargetMode="External"/><Relationship Id="rId4" Type="http://schemas.openxmlformats.org/officeDocument/2006/relationships/hyperlink" Target="http://ec.europa.eu/social/main.jsp?catId=836&amp;langId=it" TargetMode="Externa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26E0BFB-CDF1-4990-8C11-AC849311E0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3C16585D-39D4-4913-AB2E-8AB5F57FB133}"/>
              </a:ext>
            </a:extLst>
          </p:cNvPr>
          <p:cNvPicPr>
            <a:picLocks noChangeAspect="1"/>
          </p:cNvPicPr>
          <p:nvPr/>
        </p:nvPicPr>
        <p:blipFill rotWithShape="1">
          <a:blip r:embed="rId2"/>
          <a:srcRect l="12791" r="2836" b="-1"/>
          <a:stretch/>
        </p:blipFill>
        <p:spPr>
          <a:xfrm>
            <a:off x="-2" y="10"/>
            <a:ext cx="8668512" cy="6857990"/>
          </a:xfrm>
          <a:prstGeom prst="rect">
            <a:avLst/>
          </a:prstGeom>
        </p:spPr>
      </p:pic>
      <p:sp>
        <p:nvSpPr>
          <p:cNvPr id="11" name="Rectangle 10">
            <a:extLst>
              <a:ext uri="{FF2B5EF4-FFF2-40B4-BE49-F238E27FC236}">
                <a16:creationId xmlns:a16="http://schemas.microsoft.com/office/drawing/2014/main" id="{6069A1F8-9BEB-4786-9694-FC48B2D75D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788244" y="0"/>
            <a:ext cx="9403756" cy="6858000"/>
          </a:xfrm>
          <a:prstGeom prst="rect">
            <a:avLst/>
          </a:prstGeom>
          <a:gradFill>
            <a:gsLst>
              <a:gs pos="58000">
                <a:schemeClr val="bg1"/>
              </a:gs>
              <a:gs pos="30000">
                <a:schemeClr val="bg1">
                  <a:alpha val="64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olo 1">
            <a:extLst>
              <a:ext uri="{FF2B5EF4-FFF2-40B4-BE49-F238E27FC236}">
                <a16:creationId xmlns:a16="http://schemas.microsoft.com/office/drawing/2014/main" id="{DBFD8F45-D310-5B45-93DD-98E4BE6F2789}"/>
              </a:ext>
            </a:extLst>
          </p:cNvPr>
          <p:cNvSpPr>
            <a:spLocks noGrp="1"/>
          </p:cNvSpPr>
          <p:nvPr>
            <p:ph type="ctrTitle"/>
          </p:nvPr>
        </p:nvSpPr>
        <p:spPr>
          <a:xfrm>
            <a:off x="7848600" y="1122363"/>
            <a:ext cx="4023360" cy="3204134"/>
          </a:xfrm>
        </p:spPr>
        <p:txBody>
          <a:bodyPr anchor="b">
            <a:normAutofit/>
          </a:bodyPr>
          <a:lstStyle/>
          <a:p>
            <a:r>
              <a:rPr lang="it-IT" sz="3600" b="1" dirty="0">
                <a:latin typeface="Times"/>
                <a:cs typeface="Times"/>
              </a:rPr>
              <a:t>UNIVERSITA’ DEGLI STUDI ROMA TRE</a:t>
            </a:r>
            <a:br>
              <a:rPr lang="it-IT" sz="3600" b="1" dirty="0">
                <a:latin typeface="Times"/>
                <a:cs typeface="Times"/>
              </a:rPr>
            </a:br>
            <a:r>
              <a:rPr lang="it-IT" sz="3600" b="1" dirty="0">
                <a:latin typeface="Times"/>
                <a:cs typeface="Times"/>
              </a:rPr>
              <a:t>Dipartimento di Scienze Politiche</a:t>
            </a:r>
            <a:endParaRPr lang="it-IT" sz="3600" dirty="0"/>
          </a:p>
        </p:txBody>
      </p:sp>
      <p:sp>
        <p:nvSpPr>
          <p:cNvPr id="3" name="Sottotitolo 2">
            <a:extLst>
              <a:ext uri="{FF2B5EF4-FFF2-40B4-BE49-F238E27FC236}">
                <a16:creationId xmlns:a16="http://schemas.microsoft.com/office/drawing/2014/main" id="{9E448479-57CD-B245-9FB8-932A9D470CF2}"/>
              </a:ext>
            </a:extLst>
          </p:cNvPr>
          <p:cNvSpPr>
            <a:spLocks noGrp="1"/>
          </p:cNvSpPr>
          <p:nvPr>
            <p:ph type="subTitle" idx="1"/>
          </p:nvPr>
        </p:nvSpPr>
        <p:spPr>
          <a:xfrm>
            <a:off x="7848600" y="4872922"/>
            <a:ext cx="4023360" cy="1208141"/>
          </a:xfrm>
        </p:spPr>
        <p:txBody>
          <a:bodyPr>
            <a:normAutofit fontScale="92500" lnSpcReduction="10000"/>
          </a:bodyPr>
          <a:lstStyle/>
          <a:p>
            <a:r>
              <a:rPr lang="it-IT" sz="4000" dirty="0"/>
              <a:t>I Fondi Diretti</a:t>
            </a:r>
          </a:p>
          <a:p>
            <a:r>
              <a:rPr lang="it-IT" sz="2600" i="1" dirty="0"/>
              <a:t>Fabio Masini</a:t>
            </a:r>
          </a:p>
        </p:txBody>
      </p:sp>
      <p:sp>
        <p:nvSpPr>
          <p:cNvPr id="13" name="Rectangle 12">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130540"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51648" y="4546920"/>
            <a:ext cx="402336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92552925"/>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EB3BE0E-8CDF-4A4A-A898-3187F4900B7C}"/>
              </a:ext>
            </a:extLst>
          </p:cNvPr>
          <p:cNvSpPr>
            <a:spLocks noGrp="1"/>
          </p:cNvSpPr>
          <p:nvPr>
            <p:ph type="title"/>
          </p:nvPr>
        </p:nvSpPr>
        <p:spPr/>
        <p:txBody>
          <a:bodyPr/>
          <a:lstStyle/>
          <a:p>
            <a:r>
              <a:rPr lang="it-IT" b="1" dirty="0"/>
              <a:t>I fondi europei</a:t>
            </a:r>
            <a:r>
              <a:rPr lang="it-IT" dirty="0"/>
              <a:t> </a:t>
            </a:r>
          </a:p>
        </p:txBody>
      </p:sp>
      <p:sp>
        <p:nvSpPr>
          <p:cNvPr id="3" name="Segnaposto contenuto 2">
            <a:extLst>
              <a:ext uri="{FF2B5EF4-FFF2-40B4-BE49-F238E27FC236}">
                <a16:creationId xmlns:a16="http://schemas.microsoft.com/office/drawing/2014/main" id="{0DE8F2A0-9720-AE46-8929-D8D6A1E3529D}"/>
              </a:ext>
            </a:extLst>
          </p:cNvPr>
          <p:cNvSpPr>
            <a:spLocks noGrp="1"/>
          </p:cNvSpPr>
          <p:nvPr>
            <p:ph idx="1"/>
          </p:nvPr>
        </p:nvSpPr>
        <p:spPr>
          <a:xfrm>
            <a:off x="1115568" y="2192215"/>
            <a:ext cx="10168128" cy="4117145"/>
          </a:xfrm>
        </p:spPr>
        <p:txBody>
          <a:bodyPr>
            <a:normAutofit fontScale="62500" lnSpcReduction="20000"/>
          </a:bodyPr>
          <a:lstStyle/>
          <a:p>
            <a:pPr marL="0" indent="0">
              <a:buNone/>
            </a:pPr>
            <a:r>
              <a:rPr lang="it-IT" b="1" dirty="0"/>
              <a:t>Fondi diretti</a:t>
            </a:r>
            <a:endParaRPr lang="it-IT" dirty="0"/>
          </a:p>
          <a:p>
            <a:r>
              <a:rPr lang="it-IT" dirty="0"/>
              <a:t>Sono gestiti direttamente dalla Direzioni generali della Commissione UE o da Agenzie Nazionali quali, come ad esempio, l’EACEA, l’ANPAL, o l’Agenzia nazionale per i giovani.</a:t>
            </a:r>
          </a:p>
          <a:p>
            <a:r>
              <a:rPr lang="it-IT" dirty="0"/>
              <a:t>Necessità della creazione di un </a:t>
            </a:r>
            <a:r>
              <a:rPr lang="it-IT" b="1" dirty="0"/>
              <a:t>partenariato transnazionale: </a:t>
            </a:r>
            <a:r>
              <a:rPr lang="it-IT" dirty="0"/>
              <a:t>i progetti presentati dovranno coinvolgere società o enti partner di </a:t>
            </a:r>
            <a:r>
              <a:rPr lang="it-IT" b="1" dirty="0"/>
              <a:t>almeno due stati membri</a:t>
            </a:r>
            <a:r>
              <a:rPr lang="it-IT" dirty="0"/>
              <a:t> della Comunità Europea.  Tutti</a:t>
            </a:r>
            <a:r>
              <a:rPr lang="it-IT" b="1" dirty="0"/>
              <a:t> i fondi diretti non finanziano mai il 100% dei costi del progetto.</a:t>
            </a:r>
            <a:r>
              <a:rPr lang="it-IT" dirty="0"/>
              <a:t> </a:t>
            </a:r>
          </a:p>
          <a:p>
            <a:endParaRPr lang="it-IT" dirty="0"/>
          </a:p>
          <a:p>
            <a:pPr marL="0" indent="0">
              <a:buNone/>
            </a:pPr>
            <a:r>
              <a:rPr lang="it-IT" b="1" dirty="0"/>
              <a:t>Fondi indiretti</a:t>
            </a:r>
            <a:endParaRPr lang="it-IT" dirty="0"/>
          </a:p>
          <a:p>
            <a:r>
              <a:rPr lang="it-IT" dirty="0"/>
              <a:t>Sono rappresentati dai </a:t>
            </a:r>
            <a:r>
              <a:rPr lang="it-IT" dirty="0" err="1"/>
              <a:t>c.d</a:t>
            </a:r>
            <a:r>
              <a:rPr lang="it-IT" dirty="0"/>
              <a:t> </a:t>
            </a:r>
            <a:r>
              <a:rPr lang="it-IT" b="1" dirty="0"/>
              <a:t>fondi strutturali e di investimento</a:t>
            </a:r>
            <a:r>
              <a:rPr lang="it-IT" dirty="0"/>
              <a:t>. I fondi indiretti sono finanziati dalla Commissione Europea ma sono gestiti dalle autorità locali nazionali, come i ministeri (</a:t>
            </a:r>
            <a:r>
              <a:rPr lang="it-IT" b="1" dirty="0"/>
              <a:t>PON</a:t>
            </a:r>
            <a:r>
              <a:rPr lang="it-IT" dirty="0"/>
              <a:t>), o regionali (</a:t>
            </a:r>
            <a:r>
              <a:rPr lang="it-IT" b="1" dirty="0"/>
              <a:t>POR</a:t>
            </a:r>
            <a:r>
              <a:rPr lang="it-IT" dirty="0"/>
              <a:t>). Questi fondi hanno l’obiettivo di attuare la “politica regionale” o “politica di coesione” dell’Unione Europea riducendo le disparità economiche, sociali e territoriali tra le varie regioni europee.</a:t>
            </a:r>
          </a:p>
          <a:p>
            <a:endParaRPr lang="it-IT" dirty="0"/>
          </a:p>
        </p:txBody>
      </p:sp>
    </p:spTree>
    <p:extLst>
      <p:ext uri="{BB962C8B-B14F-4D97-AF65-F5344CB8AC3E}">
        <p14:creationId xmlns:p14="http://schemas.microsoft.com/office/powerpoint/2010/main" val="9610693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1B2DFE5-5346-7247-9A95-1E1FC748F996}"/>
              </a:ext>
            </a:extLst>
          </p:cNvPr>
          <p:cNvSpPr>
            <a:spLocks noGrp="1"/>
          </p:cNvSpPr>
          <p:nvPr>
            <p:ph type="title"/>
          </p:nvPr>
        </p:nvSpPr>
        <p:spPr/>
        <p:txBody>
          <a:bodyPr>
            <a:normAutofit/>
          </a:bodyPr>
          <a:lstStyle/>
          <a:p>
            <a:r>
              <a:rPr lang="it-IT" b="1" dirty="0"/>
              <a:t>Fondi diretti</a:t>
            </a:r>
            <a:endParaRPr lang="it-IT" dirty="0"/>
          </a:p>
        </p:txBody>
      </p:sp>
      <p:sp>
        <p:nvSpPr>
          <p:cNvPr id="3" name="Segnaposto contenuto 2">
            <a:extLst>
              <a:ext uri="{FF2B5EF4-FFF2-40B4-BE49-F238E27FC236}">
                <a16:creationId xmlns:a16="http://schemas.microsoft.com/office/drawing/2014/main" id="{90980185-1CCE-7446-A4AF-3561D20729CE}"/>
              </a:ext>
            </a:extLst>
          </p:cNvPr>
          <p:cNvSpPr>
            <a:spLocks noGrp="1"/>
          </p:cNvSpPr>
          <p:nvPr>
            <p:ph idx="1"/>
          </p:nvPr>
        </p:nvSpPr>
        <p:spPr>
          <a:xfrm>
            <a:off x="1115568" y="2239108"/>
            <a:ext cx="10168128" cy="4232030"/>
          </a:xfrm>
        </p:spPr>
        <p:txBody>
          <a:bodyPr>
            <a:normAutofit fontScale="62500" lnSpcReduction="20000"/>
          </a:bodyPr>
          <a:lstStyle/>
          <a:p>
            <a:pPr marL="0" indent="0">
              <a:buNone/>
            </a:pPr>
            <a:r>
              <a:rPr lang="it-IT" dirty="0"/>
              <a:t>Sono gestiti direttamente dalla Direzioni generali della Commissione UE o da Agenzie Nazionali quali, come ad esempio, l’EACEA, l’ANPAL, o l’Agenzia nazionale per i giovani.</a:t>
            </a:r>
          </a:p>
          <a:p>
            <a:pPr marL="0" indent="0">
              <a:buNone/>
            </a:pPr>
            <a:r>
              <a:rPr lang="it-IT" dirty="0"/>
              <a:t>I fondi diretti sono strutturati in:</a:t>
            </a:r>
          </a:p>
          <a:p>
            <a:pPr lvl="0"/>
            <a:r>
              <a:rPr lang="it-IT" b="1" dirty="0"/>
              <a:t>programmi tematici</a:t>
            </a:r>
            <a:r>
              <a:rPr lang="it-IT" dirty="0"/>
              <a:t> o comunitari</a:t>
            </a:r>
          </a:p>
          <a:p>
            <a:pPr lvl="0"/>
            <a:r>
              <a:rPr lang="it-IT" b="1" dirty="0"/>
              <a:t>strumenti per l’assistenza esterna</a:t>
            </a:r>
            <a:endParaRPr lang="it-IT" dirty="0"/>
          </a:p>
          <a:p>
            <a:pPr marL="0" indent="0">
              <a:buNone/>
            </a:pPr>
            <a:r>
              <a:rPr lang="it-IT" dirty="0"/>
              <a:t> </a:t>
            </a:r>
          </a:p>
          <a:p>
            <a:pPr marL="0" indent="0">
              <a:buNone/>
            </a:pPr>
            <a:r>
              <a:rPr lang="it-IT" dirty="0"/>
              <a:t>I fondi europei diretti sono erogati sotto forma di:</a:t>
            </a:r>
          </a:p>
          <a:p>
            <a:pPr lvl="0"/>
            <a:r>
              <a:rPr lang="it-IT" b="1" dirty="0"/>
              <a:t>Sovvenzioni</a:t>
            </a:r>
            <a:r>
              <a:rPr lang="it-IT" dirty="0"/>
              <a:t> (dette </a:t>
            </a:r>
            <a:r>
              <a:rPr lang="it-IT" dirty="0" err="1"/>
              <a:t>grants</a:t>
            </a:r>
            <a:r>
              <a:rPr lang="it-IT" dirty="0"/>
              <a:t>), ossia contributi economici destinati a specifici progetti collegati alle politiche UE, di solito a seguito di un “invito a presentare proposte”, o “call for </a:t>
            </a:r>
            <a:r>
              <a:rPr lang="it-IT" dirty="0" err="1"/>
              <a:t>proposal</a:t>
            </a:r>
            <a:r>
              <a:rPr lang="it-IT" dirty="0"/>
              <a:t>”.</a:t>
            </a:r>
          </a:p>
          <a:p>
            <a:pPr lvl="0"/>
            <a:r>
              <a:rPr lang="it-IT" b="1" dirty="0"/>
              <a:t>Appalti</a:t>
            </a:r>
            <a:r>
              <a:rPr lang="it-IT" dirty="0"/>
              <a:t> conclusi dalle istituzioni europee per acquistare servizi, beni o opere, necessari per le loro attività, per esempio studi specifici, corsi di formazione, organizzazione di eventi o conferenze, o la fornitura di nuove attrezzature informatiche. Gli appalti sono aggiudicati mediante bandi di gara (call for </a:t>
            </a:r>
            <a:r>
              <a:rPr lang="it-IT" dirty="0" err="1"/>
              <a:t>tenders</a:t>
            </a:r>
            <a:r>
              <a:rPr lang="it-IT" dirty="0"/>
              <a:t>).</a:t>
            </a:r>
          </a:p>
          <a:p>
            <a:endParaRPr lang="it-IT" dirty="0"/>
          </a:p>
        </p:txBody>
      </p:sp>
    </p:spTree>
    <p:extLst>
      <p:ext uri="{BB962C8B-B14F-4D97-AF65-F5344CB8AC3E}">
        <p14:creationId xmlns:p14="http://schemas.microsoft.com/office/powerpoint/2010/main" val="5032332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8937072-13B5-5545-826F-607835082461}"/>
              </a:ext>
            </a:extLst>
          </p:cNvPr>
          <p:cNvSpPr>
            <a:spLocks noGrp="1"/>
          </p:cNvSpPr>
          <p:nvPr>
            <p:ph type="title"/>
          </p:nvPr>
        </p:nvSpPr>
        <p:spPr/>
        <p:txBody>
          <a:bodyPr>
            <a:normAutofit/>
          </a:bodyPr>
          <a:lstStyle/>
          <a:p>
            <a:r>
              <a:rPr lang="it-IT" b="1" dirty="0"/>
              <a:t>Partenariato transnazionale</a:t>
            </a:r>
            <a:endParaRPr lang="it-IT" dirty="0"/>
          </a:p>
        </p:txBody>
      </p:sp>
      <p:sp>
        <p:nvSpPr>
          <p:cNvPr id="3" name="Segnaposto contenuto 2">
            <a:extLst>
              <a:ext uri="{FF2B5EF4-FFF2-40B4-BE49-F238E27FC236}">
                <a16:creationId xmlns:a16="http://schemas.microsoft.com/office/drawing/2014/main" id="{6FD71D14-0ADC-1D49-8292-43F09290A330}"/>
              </a:ext>
            </a:extLst>
          </p:cNvPr>
          <p:cNvSpPr>
            <a:spLocks noGrp="1"/>
          </p:cNvSpPr>
          <p:nvPr>
            <p:ph idx="1"/>
          </p:nvPr>
        </p:nvSpPr>
        <p:spPr/>
        <p:txBody>
          <a:bodyPr>
            <a:normAutofit fontScale="92500" lnSpcReduction="10000"/>
          </a:bodyPr>
          <a:lstStyle/>
          <a:p>
            <a:pPr marL="0" indent="0">
              <a:buNone/>
            </a:pPr>
            <a:r>
              <a:rPr lang="it-IT" dirty="0"/>
              <a:t>Una caratteristica estremamente importante di questa tipologia di fondi è la necessità della creazione di un </a:t>
            </a:r>
            <a:r>
              <a:rPr lang="it-IT" b="1" dirty="0"/>
              <a:t>partenariato transnazionale: </a:t>
            </a:r>
            <a:r>
              <a:rPr lang="it-IT" dirty="0"/>
              <a:t>i progetti presentati dovranno coinvolgere società o enti partner di </a:t>
            </a:r>
            <a:r>
              <a:rPr lang="it-IT" b="1" dirty="0"/>
              <a:t>almeno due stati membri</a:t>
            </a:r>
            <a:r>
              <a:rPr lang="it-IT" dirty="0"/>
              <a:t> della Comunità Europea. La ricerca di potenziali partner può essere effettuata attraverso numerosi portali, particolarmente utili sono gli </a:t>
            </a:r>
            <a:r>
              <a:rPr lang="it-IT" dirty="0">
                <a:hlinkClick r:id="rId2" tooltip="Ricerca EASME"/>
              </a:rPr>
              <a:t>strumenti di ricerca dell’Executive Agency for Smes</a:t>
            </a:r>
            <a:r>
              <a:rPr lang="it-IT" dirty="0"/>
              <a:t> (</a:t>
            </a:r>
            <a:r>
              <a:rPr lang="it-IT" b="1" dirty="0"/>
              <a:t>EASME</a:t>
            </a:r>
            <a:r>
              <a:rPr lang="it-IT" dirty="0"/>
              <a:t>), ed il </a:t>
            </a:r>
            <a:r>
              <a:rPr lang="it-IT" dirty="0">
                <a:hlinkClick r:id="rId3" tooltip="Ricerca APRE"/>
              </a:rPr>
              <a:t>motore di ricerca dell’Agency for the promotion of European Research</a:t>
            </a:r>
            <a:r>
              <a:rPr lang="it-IT" dirty="0"/>
              <a:t> (</a:t>
            </a:r>
            <a:r>
              <a:rPr lang="it-IT" b="1" dirty="0"/>
              <a:t>APRE</a:t>
            </a:r>
            <a:r>
              <a:rPr lang="it-IT" dirty="0"/>
              <a:t>).</a:t>
            </a:r>
          </a:p>
          <a:p>
            <a:endParaRPr lang="it-IT" dirty="0"/>
          </a:p>
        </p:txBody>
      </p:sp>
    </p:spTree>
    <p:extLst>
      <p:ext uri="{BB962C8B-B14F-4D97-AF65-F5344CB8AC3E}">
        <p14:creationId xmlns:p14="http://schemas.microsoft.com/office/powerpoint/2010/main" val="26699666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92219FD-2185-7247-ABEB-7688F4A8EDA7}"/>
              </a:ext>
            </a:extLst>
          </p:cNvPr>
          <p:cNvSpPr>
            <a:spLocks noGrp="1"/>
          </p:cNvSpPr>
          <p:nvPr>
            <p:ph type="title"/>
          </p:nvPr>
        </p:nvSpPr>
        <p:spPr/>
        <p:txBody>
          <a:bodyPr>
            <a:normAutofit/>
          </a:bodyPr>
          <a:lstStyle/>
          <a:p>
            <a:r>
              <a:rPr lang="it-IT" b="1" dirty="0"/>
              <a:t>Cofinanziamento</a:t>
            </a:r>
            <a:endParaRPr lang="it-IT" dirty="0"/>
          </a:p>
        </p:txBody>
      </p:sp>
      <p:sp>
        <p:nvSpPr>
          <p:cNvPr id="3" name="Segnaposto contenuto 2">
            <a:extLst>
              <a:ext uri="{FF2B5EF4-FFF2-40B4-BE49-F238E27FC236}">
                <a16:creationId xmlns:a16="http://schemas.microsoft.com/office/drawing/2014/main" id="{BA11A6AE-98D9-0A45-A55E-7B7650E13C20}"/>
              </a:ext>
            </a:extLst>
          </p:cNvPr>
          <p:cNvSpPr>
            <a:spLocks noGrp="1"/>
          </p:cNvSpPr>
          <p:nvPr>
            <p:ph idx="1"/>
          </p:nvPr>
        </p:nvSpPr>
        <p:spPr/>
        <p:txBody>
          <a:bodyPr/>
          <a:lstStyle/>
          <a:p>
            <a:pPr marL="0" indent="0">
              <a:buNone/>
            </a:pPr>
            <a:r>
              <a:rPr lang="it-IT" dirty="0"/>
              <a:t>Tutti</a:t>
            </a:r>
            <a:r>
              <a:rPr lang="it-IT" b="1" dirty="0"/>
              <a:t> i fondi diretti non finanziano mai il 100% dei costi del progetto.</a:t>
            </a:r>
            <a:r>
              <a:rPr lang="it-IT" dirty="0"/>
              <a:t> </a:t>
            </a:r>
          </a:p>
          <a:p>
            <a:pPr marL="0" indent="0">
              <a:buNone/>
            </a:pPr>
            <a:r>
              <a:rPr lang="it-IT" dirty="0"/>
              <a:t>Quindi, se decidi di partecipare dovrai dimostrare di possedere la capacità economica sufficiente per poter sostenere le spese che saranno a tuo carico </a:t>
            </a:r>
          </a:p>
          <a:p>
            <a:pPr marL="0" indent="0">
              <a:buNone/>
            </a:pPr>
            <a:r>
              <a:rPr lang="it-IT" dirty="0"/>
              <a:t>(ma sono ammessi anche </a:t>
            </a:r>
            <a:r>
              <a:rPr lang="it-IT" dirty="0" err="1"/>
              <a:t>timesheets</a:t>
            </a:r>
            <a:r>
              <a:rPr lang="it-IT" dirty="0"/>
              <a:t>!).</a:t>
            </a:r>
          </a:p>
          <a:p>
            <a:endParaRPr lang="it-IT" dirty="0"/>
          </a:p>
        </p:txBody>
      </p:sp>
    </p:spTree>
    <p:extLst>
      <p:ext uri="{BB962C8B-B14F-4D97-AF65-F5344CB8AC3E}">
        <p14:creationId xmlns:p14="http://schemas.microsoft.com/office/powerpoint/2010/main" val="10189164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F238400-9F00-8742-B38C-8057567E3CDC}"/>
              </a:ext>
            </a:extLst>
          </p:cNvPr>
          <p:cNvSpPr>
            <a:spLocks noGrp="1"/>
          </p:cNvSpPr>
          <p:nvPr>
            <p:ph type="title"/>
          </p:nvPr>
        </p:nvSpPr>
        <p:spPr/>
        <p:txBody>
          <a:bodyPr>
            <a:normAutofit/>
          </a:bodyPr>
          <a:lstStyle/>
          <a:p>
            <a:r>
              <a:rPr lang="it-IT" b="1" dirty="0"/>
              <a:t>Beneficiari </a:t>
            </a:r>
            <a:endParaRPr lang="it-IT" dirty="0"/>
          </a:p>
        </p:txBody>
      </p:sp>
      <p:sp>
        <p:nvSpPr>
          <p:cNvPr id="3" name="Segnaposto contenuto 2">
            <a:extLst>
              <a:ext uri="{FF2B5EF4-FFF2-40B4-BE49-F238E27FC236}">
                <a16:creationId xmlns:a16="http://schemas.microsoft.com/office/drawing/2014/main" id="{7985DFBE-FA15-084D-9100-75CE444CBCAB}"/>
              </a:ext>
            </a:extLst>
          </p:cNvPr>
          <p:cNvSpPr>
            <a:spLocks noGrp="1"/>
          </p:cNvSpPr>
          <p:nvPr>
            <p:ph idx="1"/>
          </p:nvPr>
        </p:nvSpPr>
        <p:spPr>
          <a:xfrm>
            <a:off x="1115568" y="2262554"/>
            <a:ext cx="10168128" cy="4208584"/>
          </a:xfrm>
        </p:spPr>
        <p:txBody>
          <a:bodyPr>
            <a:normAutofit fontScale="62500" lnSpcReduction="20000"/>
          </a:bodyPr>
          <a:lstStyle/>
          <a:p>
            <a:pPr marL="0" indent="0">
              <a:buNone/>
            </a:pPr>
            <a:r>
              <a:rPr lang="it-IT" dirty="0"/>
              <a:t>I fondi diretti sono gestiti dalla Commissione Europea a dalle sue agenzie. Bruxelles stabilisce i criteri e i principi di funzionamento dei vari programmi attraverso bandi comunitari che contengono: la descrizione del programma, la dotazione finanziaria, la procedura, i termini di presentazione delle proposte, l’importo del contributo e i criteri di selezione. </a:t>
            </a:r>
          </a:p>
          <a:p>
            <a:pPr marL="0" indent="0">
              <a:buNone/>
            </a:pPr>
            <a:r>
              <a:rPr lang="it-IT" dirty="0"/>
              <a:t>I soggetti interessati, destinatari delle risorse, possono essere:</a:t>
            </a:r>
          </a:p>
          <a:p>
            <a:pPr lvl="0"/>
            <a:r>
              <a:rPr lang="it-IT" dirty="0"/>
              <a:t>cittadini </a:t>
            </a:r>
          </a:p>
          <a:p>
            <a:pPr lvl="0"/>
            <a:r>
              <a:rPr lang="it-IT" dirty="0"/>
              <a:t>studenti</a:t>
            </a:r>
          </a:p>
          <a:p>
            <a:pPr lvl="0"/>
            <a:r>
              <a:rPr lang="it-IT" dirty="0"/>
              <a:t>Università</a:t>
            </a:r>
          </a:p>
          <a:p>
            <a:pPr lvl="0"/>
            <a:r>
              <a:rPr lang="it-IT" dirty="0"/>
              <a:t>imprese</a:t>
            </a:r>
          </a:p>
          <a:p>
            <a:pPr lvl="0"/>
            <a:r>
              <a:rPr lang="it-IT" dirty="0" err="1"/>
              <a:t>ass.ni</a:t>
            </a:r>
            <a:r>
              <a:rPr lang="it-IT" dirty="0"/>
              <a:t> no-profit</a:t>
            </a:r>
          </a:p>
          <a:p>
            <a:pPr lvl="0"/>
            <a:r>
              <a:rPr lang="it-IT" dirty="0"/>
              <a:t>Comuni</a:t>
            </a:r>
          </a:p>
          <a:p>
            <a:endParaRPr lang="it-IT" dirty="0"/>
          </a:p>
        </p:txBody>
      </p:sp>
    </p:spTree>
    <p:extLst>
      <p:ext uri="{BB962C8B-B14F-4D97-AF65-F5344CB8AC3E}">
        <p14:creationId xmlns:p14="http://schemas.microsoft.com/office/powerpoint/2010/main" val="1912067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54E971E-69C4-B041-9BA3-363943C5E895}"/>
              </a:ext>
            </a:extLst>
          </p:cNvPr>
          <p:cNvSpPr>
            <a:spLocks noGrp="1"/>
          </p:cNvSpPr>
          <p:nvPr>
            <p:ph type="title"/>
          </p:nvPr>
        </p:nvSpPr>
        <p:spPr/>
        <p:txBody>
          <a:bodyPr>
            <a:normAutofit/>
          </a:bodyPr>
          <a:lstStyle/>
          <a:p>
            <a:r>
              <a:rPr lang="it-IT" b="1" dirty="0"/>
              <a:t>I più importanti programmi comunitari</a:t>
            </a:r>
            <a:endParaRPr lang="it-IT" dirty="0"/>
          </a:p>
        </p:txBody>
      </p:sp>
      <p:sp>
        <p:nvSpPr>
          <p:cNvPr id="3" name="Segnaposto contenuto 2">
            <a:extLst>
              <a:ext uri="{FF2B5EF4-FFF2-40B4-BE49-F238E27FC236}">
                <a16:creationId xmlns:a16="http://schemas.microsoft.com/office/drawing/2014/main" id="{85F42392-2939-6B43-8C69-D6EB39FED503}"/>
              </a:ext>
            </a:extLst>
          </p:cNvPr>
          <p:cNvSpPr>
            <a:spLocks noGrp="1"/>
          </p:cNvSpPr>
          <p:nvPr>
            <p:ph idx="1"/>
          </p:nvPr>
        </p:nvSpPr>
        <p:spPr>
          <a:xfrm>
            <a:off x="1115568" y="2478024"/>
            <a:ext cx="10168128" cy="3831336"/>
          </a:xfrm>
        </p:spPr>
        <p:txBody>
          <a:bodyPr>
            <a:normAutofit fontScale="77500" lnSpcReduction="20000"/>
          </a:bodyPr>
          <a:lstStyle/>
          <a:p>
            <a:pPr lvl="0"/>
            <a:r>
              <a:rPr lang="it-IT" dirty="0" err="1"/>
              <a:t>Horizon</a:t>
            </a:r>
            <a:r>
              <a:rPr lang="it-IT" dirty="0"/>
              <a:t> 2020 (+ Strumento per le PMI)</a:t>
            </a:r>
          </a:p>
          <a:p>
            <a:pPr lvl="0"/>
            <a:r>
              <a:rPr lang="en-US" dirty="0" err="1"/>
              <a:t>Cosme</a:t>
            </a:r>
            <a:endParaRPr lang="it-IT" dirty="0"/>
          </a:p>
          <a:p>
            <a:pPr lvl="0"/>
            <a:r>
              <a:rPr lang="en-US" dirty="0"/>
              <a:t>Life</a:t>
            </a:r>
            <a:endParaRPr lang="it-IT" dirty="0"/>
          </a:p>
          <a:p>
            <a:pPr lvl="0"/>
            <a:r>
              <a:rPr lang="en-US" dirty="0"/>
              <a:t>Erasmus+</a:t>
            </a:r>
            <a:endParaRPr lang="it-IT" dirty="0"/>
          </a:p>
          <a:p>
            <a:pPr lvl="0"/>
            <a:r>
              <a:rPr lang="en-US" dirty="0"/>
              <a:t>Creative Europe</a:t>
            </a:r>
            <a:endParaRPr lang="it-IT" dirty="0"/>
          </a:p>
          <a:p>
            <a:pPr lvl="0"/>
            <a:r>
              <a:rPr lang="en-US" dirty="0"/>
              <a:t>Europe for citizens</a:t>
            </a:r>
            <a:endParaRPr lang="it-IT" dirty="0"/>
          </a:p>
          <a:p>
            <a:pPr lvl="0"/>
            <a:r>
              <a:rPr lang="en-US" dirty="0"/>
              <a:t>EU Aid Volunteers</a:t>
            </a:r>
            <a:endParaRPr lang="it-IT" dirty="0"/>
          </a:p>
          <a:p>
            <a:pPr lvl="0"/>
            <a:r>
              <a:rPr lang="en-US" dirty="0"/>
              <a:t>Intra-Africa</a:t>
            </a:r>
            <a:endParaRPr lang="it-IT" dirty="0"/>
          </a:p>
          <a:p>
            <a:pPr lvl="0"/>
            <a:r>
              <a:rPr lang="en-US" dirty="0"/>
              <a:t>EU Solidarity Corps</a:t>
            </a:r>
            <a:endParaRPr lang="it-IT" dirty="0"/>
          </a:p>
          <a:p>
            <a:endParaRPr lang="it-IT" dirty="0"/>
          </a:p>
        </p:txBody>
      </p:sp>
    </p:spTree>
    <p:extLst>
      <p:ext uri="{BB962C8B-B14F-4D97-AF65-F5344CB8AC3E}">
        <p14:creationId xmlns:p14="http://schemas.microsoft.com/office/powerpoint/2010/main" val="8553205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553DDBC-647B-364C-81E7-1C8C261C0F2B}"/>
              </a:ext>
            </a:extLst>
          </p:cNvPr>
          <p:cNvSpPr>
            <a:spLocks noGrp="1"/>
          </p:cNvSpPr>
          <p:nvPr>
            <p:ph type="title"/>
          </p:nvPr>
        </p:nvSpPr>
        <p:spPr/>
        <p:txBody>
          <a:bodyPr>
            <a:normAutofit/>
          </a:bodyPr>
          <a:lstStyle/>
          <a:p>
            <a:r>
              <a:rPr lang="it-IT" b="1" dirty="0" err="1"/>
              <a:t>Horizon</a:t>
            </a:r>
            <a:r>
              <a:rPr lang="it-IT" b="1" dirty="0"/>
              <a:t> 2020</a:t>
            </a:r>
            <a:br>
              <a:rPr lang="it-IT" dirty="0"/>
            </a:br>
            <a:r>
              <a:rPr lang="it-IT" sz="2400" dirty="0"/>
              <a:t>Finanzia la ricerca, l’innovazione e lo sviluppo tecnologico </a:t>
            </a:r>
          </a:p>
        </p:txBody>
      </p:sp>
      <p:sp>
        <p:nvSpPr>
          <p:cNvPr id="3" name="Segnaposto contenuto 2">
            <a:extLst>
              <a:ext uri="{FF2B5EF4-FFF2-40B4-BE49-F238E27FC236}">
                <a16:creationId xmlns:a16="http://schemas.microsoft.com/office/drawing/2014/main" id="{7D01496E-43F9-EA43-9DBB-70575AFFE639}"/>
              </a:ext>
            </a:extLst>
          </p:cNvPr>
          <p:cNvSpPr>
            <a:spLocks noGrp="1"/>
          </p:cNvSpPr>
          <p:nvPr>
            <p:ph idx="1"/>
          </p:nvPr>
        </p:nvSpPr>
        <p:spPr>
          <a:xfrm>
            <a:off x="1115568" y="2241453"/>
            <a:ext cx="10578436" cy="4067907"/>
          </a:xfrm>
        </p:spPr>
        <p:txBody>
          <a:bodyPr>
            <a:normAutofit fontScale="40000" lnSpcReduction="20000"/>
          </a:bodyPr>
          <a:lstStyle/>
          <a:p>
            <a:r>
              <a:rPr lang="en-US" sz="4000" dirty="0"/>
              <a:t>Horizon 2020 is the financial instrument implementing the </a:t>
            </a:r>
            <a:r>
              <a:rPr lang="en-US" sz="4000" dirty="0">
                <a:hlinkClick r:id="rId2"/>
              </a:rPr>
              <a:t>Innovation Union</a:t>
            </a:r>
            <a:r>
              <a:rPr lang="en-US" sz="4000" dirty="0"/>
              <a:t>, a </a:t>
            </a:r>
            <a:r>
              <a:rPr lang="en-US" sz="4000" dirty="0">
                <a:hlinkClick r:id="rId3"/>
              </a:rPr>
              <a:t>Europe 2020 </a:t>
            </a:r>
            <a:r>
              <a:rPr lang="en-US" sz="4000" dirty="0"/>
              <a:t>flagship initiative aimed at securing Europe's global competitiveness.</a:t>
            </a:r>
            <a:endParaRPr lang="it-IT" sz="4000" dirty="0"/>
          </a:p>
          <a:p>
            <a:r>
              <a:rPr lang="en-US" sz="4000" dirty="0"/>
              <a:t>Seen as a means to drive economic growth and create jobs, Horizon 2020 has the political backing of Europe’s leaders and the Members of the European Parliament. They agreed that research is an investment in our future and so put it at the heart of the EU’s blueprint for smart, sustainable and inclusive growth and jobs.</a:t>
            </a:r>
            <a:endParaRPr lang="it-IT" sz="4000" dirty="0"/>
          </a:p>
          <a:p>
            <a:r>
              <a:rPr lang="en-US" sz="4000" dirty="0"/>
              <a:t>By coupling research and innovation, Horizon 2020 is helping to achieve this with its emphasis on excellent science, industrial leadership and tackling societal challenges. The goal is to ensure Europe produces world-class science, removes barriers to innovation and makes it easier for the public and private sectors to work together in delivering innovation.</a:t>
            </a:r>
            <a:endParaRPr lang="it-IT" sz="4000" dirty="0"/>
          </a:p>
          <a:p>
            <a:r>
              <a:rPr lang="en-US" sz="4000" dirty="0"/>
              <a:t>Horizon 2020 is open to everyone, with a simple structure that reduces red tape and time so participants can focus on what is really important. This approach makes sure new projects get off the ground quickly – and achieve results faster.</a:t>
            </a:r>
            <a:endParaRPr lang="it-IT" sz="4000" dirty="0"/>
          </a:p>
          <a:p>
            <a:r>
              <a:rPr lang="en-US" sz="4000" dirty="0"/>
              <a:t>The EU Framework </a:t>
            </a:r>
            <a:r>
              <a:rPr lang="en-US" sz="4000" dirty="0" err="1"/>
              <a:t>Programme</a:t>
            </a:r>
            <a:r>
              <a:rPr lang="en-US" sz="4000" dirty="0"/>
              <a:t> for Research and Innovation will be complemented by further measures to complete and further develop the </a:t>
            </a:r>
            <a:r>
              <a:rPr lang="en-US" sz="4000" dirty="0">
                <a:hlinkClick r:id="rId4"/>
              </a:rPr>
              <a:t>European Research Area</a:t>
            </a:r>
            <a:r>
              <a:rPr lang="en-US" sz="4000" dirty="0"/>
              <a:t>. These measures will aim at breaking down barriers to create a genuine single market for knowledge, research and innovation.</a:t>
            </a:r>
            <a:endParaRPr lang="it-IT" sz="4000" dirty="0"/>
          </a:p>
          <a:p>
            <a:endParaRPr lang="it-IT" dirty="0"/>
          </a:p>
        </p:txBody>
      </p:sp>
    </p:spTree>
    <p:extLst>
      <p:ext uri="{BB962C8B-B14F-4D97-AF65-F5344CB8AC3E}">
        <p14:creationId xmlns:p14="http://schemas.microsoft.com/office/powerpoint/2010/main" val="20680841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9BDA41B-1D77-D546-942F-87C80EEEC544}"/>
              </a:ext>
            </a:extLst>
          </p:cNvPr>
          <p:cNvSpPr>
            <a:spLocks noGrp="1"/>
          </p:cNvSpPr>
          <p:nvPr>
            <p:ph type="title"/>
          </p:nvPr>
        </p:nvSpPr>
        <p:spPr/>
        <p:txBody>
          <a:bodyPr>
            <a:normAutofit/>
          </a:bodyPr>
          <a:lstStyle/>
          <a:p>
            <a:r>
              <a:rPr lang="it-IT" b="1" i="1" dirty="0"/>
              <a:t>Strumento per le PMI</a:t>
            </a:r>
            <a:endParaRPr lang="it-IT" dirty="0"/>
          </a:p>
        </p:txBody>
      </p:sp>
      <p:sp>
        <p:nvSpPr>
          <p:cNvPr id="3" name="Segnaposto contenuto 2">
            <a:extLst>
              <a:ext uri="{FF2B5EF4-FFF2-40B4-BE49-F238E27FC236}">
                <a16:creationId xmlns:a16="http://schemas.microsoft.com/office/drawing/2014/main" id="{D34700C0-835B-DD40-B3D3-5202DB4E31DD}"/>
              </a:ext>
            </a:extLst>
          </p:cNvPr>
          <p:cNvSpPr>
            <a:spLocks noGrp="1"/>
          </p:cNvSpPr>
          <p:nvPr>
            <p:ph idx="1"/>
          </p:nvPr>
        </p:nvSpPr>
        <p:spPr/>
        <p:txBody>
          <a:bodyPr>
            <a:normAutofit fontScale="55000" lnSpcReduction="20000"/>
          </a:bodyPr>
          <a:lstStyle/>
          <a:p>
            <a:r>
              <a:rPr lang="it-IT" dirty="0"/>
              <a:t>Obiettivo: finanziare progetti promossi da PMI o loro consorzi</a:t>
            </a:r>
          </a:p>
          <a:p>
            <a:r>
              <a:rPr lang="it-IT" dirty="0"/>
              <a:t>La partecipazione delle PMI a </a:t>
            </a:r>
            <a:r>
              <a:rPr lang="it-IT" dirty="0" err="1"/>
              <a:t>Horizon</a:t>
            </a:r>
            <a:r>
              <a:rPr lang="it-IT" dirty="0"/>
              <a:t> 2020 viene agevolata attraverso uno strumento riservato a tutti i tipi di PMI innovative intenzionate a svilupparsi, crescere e internazionalizzarsi. Tale strumento è disponibile per tutti i tipi di innovazione, compresa quella non tecnologica, sociale e di servizio e non tecnologica, posto che ciascuna attività abbia un chiaro valore aggiunto europeo. L’obiettivo è “</a:t>
            </a:r>
            <a:r>
              <a:rPr lang="it-IT" i="1" dirty="0"/>
              <a:t>contribuire a colmare le lacune del finanziamento nelle fasi iniziali di ricerca e innovazione ad alto rischio, stimolare innovazioni rivoluzionarie e incrementare la commercializzazione da parte del settore privato dei risultati della ricerca</a:t>
            </a:r>
            <a:r>
              <a:rPr lang="it-IT" dirty="0"/>
              <a:t>”.</a:t>
            </a:r>
          </a:p>
          <a:p>
            <a:r>
              <a:rPr lang="it-IT" dirty="0"/>
              <a:t>Le imprese possono istituire delle collaborazioni in funzione delle loro esigenze, anche per subappaltare lavori di ricerca e di sviluppo. I progetti, tuttavia, devono presentare un chiaro interesse e vantaggio potenziale per le PMI e una chiara dimensione europea.</a:t>
            </a:r>
          </a:p>
          <a:p>
            <a:r>
              <a:rPr lang="it-IT" dirty="0"/>
              <a:t>Lo strumento per le PMI è gestito nell’ambito di un unico sistema centralizzato, caratterizzato da un regime amministrativo snello e con un unico punto di contatto, che fornisce un sostegno semplificato e per fasi. Le tre fasi coprono l’intero ciclo di innovazione. La transizione da una fase all’altra avviene senza interruzioni purché il progetto delle PMI giustifichi il proseguimento del finanziamento nella fase successiva. Non v’è alcun obbligo per i richiedenti di coprire sequenzialmente tutte le tre fasi. Nel contempo ogni fase è aperta a tutte le PMI:</a:t>
            </a:r>
          </a:p>
          <a:p>
            <a:endParaRPr lang="it-IT" dirty="0"/>
          </a:p>
        </p:txBody>
      </p:sp>
    </p:spTree>
    <p:extLst>
      <p:ext uri="{BB962C8B-B14F-4D97-AF65-F5344CB8AC3E}">
        <p14:creationId xmlns:p14="http://schemas.microsoft.com/office/powerpoint/2010/main" val="23324521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D613EEF-CF4F-BD4A-954B-94F0D74CEDE9}"/>
              </a:ext>
            </a:extLst>
          </p:cNvPr>
          <p:cNvSpPr>
            <a:spLocks noGrp="1"/>
          </p:cNvSpPr>
          <p:nvPr>
            <p:ph type="title"/>
          </p:nvPr>
        </p:nvSpPr>
        <p:spPr/>
        <p:txBody>
          <a:bodyPr>
            <a:normAutofit fontScale="90000"/>
          </a:bodyPr>
          <a:lstStyle/>
          <a:p>
            <a:r>
              <a:rPr lang="it-IT" i="1" dirty="0"/>
              <a:t>Fase 1: valutazione della concezione e della fattibilità</a:t>
            </a:r>
            <a:endParaRPr lang="it-IT" dirty="0"/>
          </a:p>
        </p:txBody>
      </p:sp>
      <p:sp>
        <p:nvSpPr>
          <p:cNvPr id="3" name="Segnaposto contenuto 2">
            <a:extLst>
              <a:ext uri="{FF2B5EF4-FFF2-40B4-BE49-F238E27FC236}">
                <a16:creationId xmlns:a16="http://schemas.microsoft.com/office/drawing/2014/main" id="{DE49490B-F859-D04A-B8BA-49B9E452929B}"/>
              </a:ext>
            </a:extLst>
          </p:cNvPr>
          <p:cNvSpPr>
            <a:spLocks noGrp="1"/>
          </p:cNvSpPr>
          <p:nvPr>
            <p:ph idx="1"/>
          </p:nvPr>
        </p:nvSpPr>
        <p:spPr/>
        <p:txBody>
          <a:bodyPr>
            <a:normAutofit lnSpcReduction="10000"/>
          </a:bodyPr>
          <a:lstStyle/>
          <a:p>
            <a:pPr marL="0" indent="0">
              <a:buNone/>
            </a:pPr>
            <a:r>
              <a:rPr lang="it-IT" dirty="0"/>
              <a:t>Le PMI beneficeranno di finanziamenti per esaminare la fattibilità scientifica o tecnica e il potenziale commerciale di una idea nuova (</a:t>
            </a:r>
            <a:r>
              <a:rPr lang="it-IT" dirty="0" err="1"/>
              <a:t>proof</a:t>
            </a:r>
            <a:r>
              <a:rPr lang="it-IT" dirty="0"/>
              <a:t> of </a:t>
            </a:r>
            <a:r>
              <a:rPr lang="it-IT" dirty="0" err="1"/>
              <a:t>concept</a:t>
            </a:r>
            <a:r>
              <a:rPr lang="it-IT" dirty="0"/>
              <a:t>) al fine di sviluppare un progetto di innovazione. In caso di esito positivo di tale valutazione, ai fini della quale è importante il collegamento tra tema del progetto ed esigenze potenziali dell’utente/ acquirente, il finanziamento proseguirà anche nella o nelle fasi successive.</a:t>
            </a:r>
          </a:p>
          <a:p>
            <a:endParaRPr lang="it-IT" dirty="0"/>
          </a:p>
        </p:txBody>
      </p:sp>
    </p:spTree>
    <p:extLst>
      <p:ext uri="{BB962C8B-B14F-4D97-AF65-F5344CB8AC3E}">
        <p14:creationId xmlns:p14="http://schemas.microsoft.com/office/powerpoint/2010/main" val="28744576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54AC423-4C46-E649-BF57-B1675E0160C7}"/>
              </a:ext>
            </a:extLst>
          </p:cNvPr>
          <p:cNvSpPr>
            <a:spLocks noGrp="1"/>
          </p:cNvSpPr>
          <p:nvPr>
            <p:ph type="title"/>
          </p:nvPr>
        </p:nvSpPr>
        <p:spPr/>
        <p:txBody>
          <a:bodyPr>
            <a:normAutofit fontScale="90000"/>
          </a:bodyPr>
          <a:lstStyle/>
          <a:p>
            <a:r>
              <a:rPr lang="it-IT" i="1" dirty="0"/>
              <a:t>Fase 2: R&amp;S, dimostrazione, prima applicazione commerciale</a:t>
            </a:r>
            <a:r>
              <a:rPr lang="it-IT" dirty="0"/>
              <a:t> </a:t>
            </a:r>
          </a:p>
        </p:txBody>
      </p:sp>
      <p:sp>
        <p:nvSpPr>
          <p:cNvPr id="3" name="Segnaposto contenuto 2">
            <a:extLst>
              <a:ext uri="{FF2B5EF4-FFF2-40B4-BE49-F238E27FC236}">
                <a16:creationId xmlns:a16="http://schemas.microsoft.com/office/drawing/2014/main" id="{07B05CE3-E61C-FC47-A0BB-9CFA3EC6671B}"/>
              </a:ext>
            </a:extLst>
          </p:cNvPr>
          <p:cNvSpPr>
            <a:spLocks noGrp="1"/>
          </p:cNvSpPr>
          <p:nvPr>
            <p:ph idx="1"/>
          </p:nvPr>
        </p:nvSpPr>
        <p:spPr/>
        <p:txBody>
          <a:bodyPr>
            <a:normAutofit fontScale="92500" lnSpcReduction="10000"/>
          </a:bodyPr>
          <a:lstStyle/>
          <a:p>
            <a:pPr marL="0" indent="0">
              <a:buNone/>
            </a:pPr>
            <a:r>
              <a:rPr lang="it-IT" dirty="0"/>
              <a:t>Prestando debita attenzione al concetto di “buono per l’innovazione”, la ricerca e lo sviluppo beneficeranno di un sostegno incentrato in particolare sulle attività di dimostrazione (prove, prototipi, studi di ampliamento di scala, progetti pilota di processi, prodotti e servizi innovativi, convalida, verifica delle prestazioni ecc.) e la prima applicazione commerciale, incoraggiando la partecipazione degli utenti finali o dei potenziali clienti. I “buoni per l’innovazione” promuoveranno la partecipazione dei giovani imprenditori.</a:t>
            </a:r>
          </a:p>
          <a:p>
            <a:endParaRPr lang="it-IT" dirty="0"/>
          </a:p>
        </p:txBody>
      </p:sp>
    </p:spTree>
    <p:extLst>
      <p:ext uri="{BB962C8B-B14F-4D97-AF65-F5344CB8AC3E}">
        <p14:creationId xmlns:p14="http://schemas.microsoft.com/office/powerpoint/2010/main" val="4975335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7F92CB0C-69C7-0849-A35C-1CB35242C246}"/>
              </a:ext>
            </a:extLst>
          </p:cNvPr>
          <p:cNvSpPr>
            <a:spLocks noGrp="1"/>
          </p:cNvSpPr>
          <p:nvPr>
            <p:ph type="title"/>
          </p:nvPr>
        </p:nvSpPr>
        <p:spPr/>
        <p:txBody>
          <a:bodyPr>
            <a:normAutofit/>
          </a:bodyPr>
          <a:lstStyle/>
          <a:p>
            <a:r>
              <a:rPr lang="it-IT" i="1" dirty="0"/>
              <a:t>Fase 3: commercializzazione</a:t>
            </a:r>
            <a:endParaRPr lang="it-IT" dirty="0"/>
          </a:p>
        </p:txBody>
      </p:sp>
      <p:sp>
        <p:nvSpPr>
          <p:cNvPr id="3" name="Segnaposto contenuto 2">
            <a:extLst>
              <a:ext uri="{FF2B5EF4-FFF2-40B4-BE49-F238E27FC236}">
                <a16:creationId xmlns:a16="http://schemas.microsoft.com/office/drawing/2014/main" id="{834F9461-9F26-B64E-BBBB-6BE162980C72}"/>
              </a:ext>
            </a:extLst>
          </p:cNvPr>
          <p:cNvSpPr>
            <a:spLocks noGrp="1"/>
          </p:cNvSpPr>
          <p:nvPr>
            <p:ph idx="1"/>
          </p:nvPr>
        </p:nvSpPr>
        <p:spPr/>
        <p:txBody>
          <a:bodyPr>
            <a:normAutofit fontScale="92500" lnSpcReduction="20000"/>
          </a:bodyPr>
          <a:lstStyle/>
          <a:p>
            <a:pPr marL="0" indent="0">
              <a:buNone/>
            </a:pPr>
            <a:r>
              <a:rPr lang="it-IT" dirty="0"/>
              <a:t>Questa fase non prevede finanziamenti diretti diversi dalle attività di sostegno, ma mira a facilitare l’accesso al capitale privato e ad ambienti propizi all’innovazione. Sono previsti collegamenti con gli strumenti finanziari ad esempio accordando alle PMI che hanno superato le fasi 1 e/o 2 priorità nell’ambito di una dotazione finanziaria riservata. Le PMI beneficiano inoltre di misure di sostegno come messa in rete, formazione, tutorato e consulenza. Inoltre questa fase può comportare misure di incentivazione degli appalti </a:t>
            </a:r>
            <a:r>
              <a:rPr lang="it-IT" dirty="0" err="1"/>
              <a:t>precommerciali</a:t>
            </a:r>
            <a:r>
              <a:rPr lang="it-IT" dirty="0"/>
              <a:t> e degli appalti per soluzioni innovative.</a:t>
            </a:r>
          </a:p>
          <a:p>
            <a:pPr marL="0" indent="0">
              <a:buNone/>
            </a:pPr>
            <a:endParaRPr lang="it-IT" dirty="0"/>
          </a:p>
        </p:txBody>
      </p:sp>
    </p:spTree>
    <p:extLst>
      <p:ext uri="{BB962C8B-B14F-4D97-AF65-F5344CB8AC3E}">
        <p14:creationId xmlns:p14="http://schemas.microsoft.com/office/powerpoint/2010/main" val="38801154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CB8A3593-D8D4-0A46-ACF1-0D7E25564632}"/>
              </a:ext>
            </a:extLst>
          </p:cNvPr>
          <p:cNvSpPr>
            <a:spLocks noGrp="1"/>
          </p:cNvSpPr>
          <p:nvPr>
            <p:ph type="title"/>
          </p:nvPr>
        </p:nvSpPr>
        <p:spPr/>
        <p:txBody>
          <a:bodyPr>
            <a:normAutofit/>
          </a:bodyPr>
          <a:lstStyle/>
          <a:p>
            <a:r>
              <a:rPr lang="en-US" b="1" dirty="0" err="1"/>
              <a:t>Cosme</a:t>
            </a:r>
            <a:endParaRPr lang="it-IT" dirty="0"/>
          </a:p>
        </p:txBody>
      </p:sp>
      <p:sp>
        <p:nvSpPr>
          <p:cNvPr id="3" name="Segnaposto contenuto 2">
            <a:extLst>
              <a:ext uri="{FF2B5EF4-FFF2-40B4-BE49-F238E27FC236}">
                <a16:creationId xmlns:a16="http://schemas.microsoft.com/office/drawing/2014/main" id="{495E8CE2-212B-DE49-B12F-9FF135A20B6D}"/>
              </a:ext>
            </a:extLst>
          </p:cNvPr>
          <p:cNvSpPr>
            <a:spLocks noGrp="1"/>
          </p:cNvSpPr>
          <p:nvPr>
            <p:ph idx="1"/>
          </p:nvPr>
        </p:nvSpPr>
        <p:spPr/>
        <p:txBody>
          <a:bodyPr>
            <a:normAutofit fontScale="92500"/>
          </a:bodyPr>
          <a:lstStyle/>
          <a:p>
            <a:r>
              <a:rPr lang="en-US" dirty="0"/>
              <a:t>COSME is the EU </a:t>
            </a:r>
            <a:r>
              <a:rPr lang="en-US" dirty="0" err="1"/>
              <a:t>programme</a:t>
            </a:r>
            <a:r>
              <a:rPr lang="en-US" dirty="0"/>
              <a:t> for the Competitiveness of Enterprises and Small and Medium-sized Enterprises running from 2014 - 2020 with a planned budget of EUR 2.3 billion.</a:t>
            </a:r>
            <a:endParaRPr lang="it-IT" dirty="0"/>
          </a:p>
          <a:p>
            <a:r>
              <a:rPr lang="en-US" dirty="0"/>
              <a:t>SMEs are the backbone of Europe’s economy, providing 85% of all new jobs. The European Commission aims to promote entrepreneurship and improve the business environment for SMEs to allow them to </a:t>
            </a:r>
            <a:r>
              <a:rPr lang="en-US" dirty="0" err="1"/>
              <a:t>realise</a:t>
            </a:r>
            <a:r>
              <a:rPr lang="en-US" dirty="0"/>
              <a:t> their full potential in today’s global economy.</a:t>
            </a:r>
            <a:endParaRPr lang="it-IT" dirty="0"/>
          </a:p>
        </p:txBody>
      </p:sp>
    </p:spTree>
    <p:extLst>
      <p:ext uri="{BB962C8B-B14F-4D97-AF65-F5344CB8AC3E}">
        <p14:creationId xmlns:p14="http://schemas.microsoft.com/office/powerpoint/2010/main" val="27538006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4A3A1FA-A52C-C144-AE5E-578DB1FB9C34}"/>
              </a:ext>
            </a:extLst>
          </p:cNvPr>
          <p:cNvSpPr>
            <a:spLocks noGrp="1"/>
          </p:cNvSpPr>
          <p:nvPr>
            <p:ph type="title"/>
          </p:nvPr>
        </p:nvSpPr>
        <p:spPr/>
        <p:txBody>
          <a:bodyPr>
            <a:normAutofit/>
          </a:bodyPr>
          <a:lstStyle/>
          <a:p>
            <a:r>
              <a:rPr lang="en-US" b="1" dirty="0" err="1"/>
              <a:t>Cosme</a:t>
            </a:r>
            <a:r>
              <a:rPr lang="en-US" b="1" dirty="0"/>
              <a:t>: Accessing finance</a:t>
            </a:r>
            <a:endParaRPr lang="it-IT" dirty="0"/>
          </a:p>
        </p:txBody>
      </p:sp>
      <p:sp>
        <p:nvSpPr>
          <p:cNvPr id="3" name="Segnaposto contenuto 2">
            <a:extLst>
              <a:ext uri="{FF2B5EF4-FFF2-40B4-BE49-F238E27FC236}">
                <a16:creationId xmlns:a16="http://schemas.microsoft.com/office/drawing/2014/main" id="{1B5346D0-F730-1147-AF8A-D0EBB48BED9D}"/>
              </a:ext>
            </a:extLst>
          </p:cNvPr>
          <p:cNvSpPr>
            <a:spLocks noGrp="1"/>
          </p:cNvSpPr>
          <p:nvPr>
            <p:ph idx="1"/>
          </p:nvPr>
        </p:nvSpPr>
        <p:spPr/>
        <p:txBody>
          <a:bodyPr>
            <a:normAutofit lnSpcReduction="10000"/>
          </a:bodyPr>
          <a:lstStyle/>
          <a:p>
            <a:pPr marL="0" indent="0">
              <a:buNone/>
            </a:pPr>
            <a:r>
              <a:rPr lang="en-US" dirty="0"/>
              <a:t>COSME aims to make it easier for small and medium-sized enterprises (SMEs) to </a:t>
            </a:r>
            <a:r>
              <a:rPr lang="en-US" dirty="0">
                <a:hlinkClick r:id="rId2"/>
              </a:rPr>
              <a:t>access finance</a:t>
            </a:r>
            <a:r>
              <a:rPr lang="en-US" dirty="0"/>
              <a:t> in all phases of their lifecycle – creation, expansion, or business transfer. Thanks to EU support, businesses have easier access to guarantees, loans and equity capital. EU ‘</a:t>
            </a:r>
            <a:r>
              <a:rPr lang="en-US" dirty="0">
                <a:hlinkClick r:id="rId3"/>
              </a:rPr>
              <a:t>financial instruments</a:t>
            </a:r>
            <a:r>
              <a:rPr lang="en-US" dirty="0"/>
              <a:t>’ are </a:t>
            </a:r>
            <a:r>
              <a:rPr lang="en-US" dirty="0" err="1"/>
              <a:t>channelled</a:t>
            </a:r>
            <a:r>
              <a:rPr lang="en-US" dirty="0"/>
              <a:t> through local financial institutions in EU countries. To find a financial institution in your country, visit the </a:t>
            </a:r>
            <a:r>
              <a:rPr lang="en-US" dirty="0">
                <a:hlinkClick r:id="rId4"/>
              </a:rPr>
              <a:t>Access to Finance</a:t>
            </a:r>
            <a:r>
              <a:rPr lang="en-US" dirty="0"/>
              <a:t> portal.</a:t>
            </a:r>
            <a:endParaRPr lang="it-IT" dirty="0"/>
          </a:p>
          <a:p>
            <a:endParaRPr lang="it-IT" dirty="0"/>
          </a:p>
        </p:txBody>
      </p:sp>
    </p:spTree>
    <p:extLst>
      <p:ext uri="{BB962C8B-B14F-4D97-AF65-F5344CB8AC3E}">
        <p14:creationId xmlns:p14="http://schemas.microsoft.com/office/powerpoint/2010/main" val="4688740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52C2325-DA3B-314F-B232-B6918BE3FBC2}"/>
              </a:ext>
            </a:extLst>
          </p:cNvPr>
          <p:cNvSpPr>
            <a:spLocks noGrp="1"/>
          </p:cNvSpPr>
          <p:nvPr>
            <p:ph type="title"/>
          </p:nvPr>
        </p:nvSpPr>
        <p:spPr/>
        <p:txBody>
          <a:bodyPr>
            <a:normAutofit/>
          </a:bodyPr>
          <a:lstStyle/>
          <a:p>
            <a:r>
              <a:rPr lang="en-US" b="1" dirty="0"/>
              <a:t>COSME: Opening markets</a:t>
            </a:r>
            <a:endParaRPr lang="it-IT" dirty="0"/>
          </a:p>
        </p:txBody>
      </p:sp>
      <p:sp>
        <p:nvSpPr>
          <p:cNvPr id="3" name="Segnaposto contenuto 2">
            <a:extLst>
              <a:ext uri="{FF2B5EF4-FFF2-40B4-BE49-F238E27FC236}">
                <a16:creationId xmlns:a16="http://schemas.microsoft.com/office/drawing/2014/main" id="{EB321AFD-6B09-454C-8AB8-6C43CAF62720}"/>
              </a:ext>
            </a:extLst>
          </p:cNvPr>
          <p:cNvSpPr>
            <a:spLocks noGrp="1"/>
          </p:cNvSpPr>
          <p:nvPr>
            <p:ph idx="1"/>
          </p:nvPr>
        </p:nvSpPr>
        <p:spPr/>
        <p:txBody>
          <a:bodyPr/>
          <a:lstStyle/>
          <a:p>
            <a:pPr marL="0" indent="0">
              <a:buNone/>
            </a:pPr>
            <a:r>
              <a:rPr lang="en-US" dirty="0"/>
              <a:t>COSME helps businesses to </a:t>
            </a:r>
            <a:r>
              <a:rPr lang="en-US" dirty="0">
                <a:hlinkClick r:id="rId2"/>
              </a:rPr>
              <a:t>access markets</a:t>
            </a:r>
            <a:r>
              <a:rPr lang="en-US" dirty="0"/>
              <a:t> in the EU and beyond. It funds the </a:t>
            </a:r>
            <a:r>
              <a:rPr lang="en-US" dirty="0">
                <a:hlinkClick r:id="rId3"/>
              </a:rPr>
              <a:t>Enterprise Europe Network</a:t>
            </a:r>
            <a:r>
              <a:rPr lang="en-US" dirty="0"/>
              <a:t> that helps SMEs find business and technology partners, and understand EU legislation; the </a:t>
            </a:r>
            <a:r>
              <a:rPr lang="en-US" dirty="0">
                <a:hlinkClick r:id="rId4"/>
              </a:rPr>
              <a:t>Your Europe Business portal</a:t>
            </a:r>
            <a:r>
              <a:rPr lang="en-US" dirty="0"/>
              <a:t> that provides practical information on doing business within Europe. It also finances a number of </a:t>
            </a:r>
            <a:r>
              <a:rPr lang="en-US" dirty="0">
                <a:hlinkClick r:id="rId5"/>
              </a:rPr>
              <a:t>IPR (intellectual property rights) SME Helpdesks</a:t>
            </a:r>
            <a:r>
              <a:rPr lang="en-US" dirty="0"/>
              <a:t>.</a:t>
            </a:r>
            <a:endParaRPr lang="it-IT" dirty="0"/>
          </a:p>
          <a:p>
            <a:endParaRPr lang="it-IT" dirty="0"/>
          </a:p>
        </p:txBody>
      </p:sp>
    </p:spTree>
    <p:extLst>
      <p:ext uri="{BB962C8B-B14F-4D97-AF65-F5344CB8AC3E}">
        <p14:creationId xmlns:p14="http://schemas.microsoft.com/office/powerpoint/2010/main" val="24117831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F320D75-7493-7745-B579-811D801EAD63}"/>
              </a:ext>
            </a:extLst>
          </p:cNvPr>
          <p:cNvSpPr>
            <a:spLocks noGrp="1"/>
          </p:cNvSpPr>
          <p:nvPr>
            <p:ph type="title"/>
          </p:nvPr>
        </p:nvSpPr>
        <p:spPr/>
        <p:txBody>
          <a:bodyPr>
            <a:normAutofit/>
          </a:bodyPr>
          <a:lstStyle/>
          <a:p>
            <a:r>
              <a:rPr lang="en-US" b="1" dirty="0" err="1"/>
              <a:t>Cosme</a:t>
            </a:r>
            <a:r>
              <a:rPr lang="en-US" b="1" dirty="0"/>
              <a:t>: Supporting entrepreneurs</a:t>
            </a:r>
            <a:endParaRPr lang="it-IT" dirty="0"/>
          </a:p>
        </p:txBody>
      </p:sp>
      <p:sp>
        <p:nvSpPr>
          <p:cNvPr id="3" name="Segnaposto contenuto 2">
            <a:extLst>
              <a:ext uri="{FF2B5EF4-FFF2-40B4-BE49-F238E27FC236}">
                <a16:creationId xmlns:a16="http://schemas.microsoft.com/office/drawing/2014/main" id="{BDEDB6AD-1147-894D-8391-5F1C4CFA9050}"/>
              </a:ext>
            </a:extLst>
          </p:cNvPr>
          <p:cNvSpPr>
            <a:spLocks noGrp="1"/>
          </p:cNvSpPr>
          <p:nvPr>
            <p:ph idx="1"/>
          </p:nvPr>
        </p:nvSpPr>
        <p:spPr/>
        <p:txBody>
          <a:bodyPr/>
          <a:lstStyle/>
          <a:p>
            <a:pPr marL="0" indent="0">
              <a:buNone/>
            </a:pPr>
            <a:r>
              <a:rPr lang="en-US" dirty="0"/>
              <a:t>COSME </a:t>
            </a:r>
            <a:r>
              <a:rPr lang="en-US" dirty="0">
                <a:hlinkClick r:id="rId2"/>
              </a:rPr>
              <a:t>supports entrepreneurs</a:t>
            </a:r>
            <a:r>
              <a:rPr lang="en-US" dirty="0"/>
              <a:t> by strengthening </a:t>
            </a:r>
            <a:r>
              <a:rPr lang="en-US" dirty="0">
                <a:hlinkClick r:id="rId3"/>
              </a:rPr>
              <a:t>entrepreneurship education</a:t>
            </a:r>
            <a:r>
              <a:rPr lang="en-US" dirty="0"/>
              <a:t>, mentoring, guidance and other support services. Actions support specific groups who may find it difficult to reach their full potential, such as </a:t>
            </a:r>
            <a:r>
              <a:rPr lang="en-US" dirty="0">
                <a:hlinkClick r:id="rId4"/>
              </a:rPr>
              <a:t>young</a:t>
            </a:r>
            <a:r>
              <a:rPr lang="en-US" dirty="0"/>
              <a:t> people, </a:t>
            </a:r>
            <a:r>
              <a:rPr lang="en-US" dirty="0">
                <a:hlinkClick r:id="rId5"/>
              </a:rPr>
              <a:t>women</a:t>
            </a:r>
            <a:r>
              <a:rPr lang="en-US" dirty="0"/>
              <a:t> and </a:t>
            </a:r>
            <a:r>
              <a:rPr lang="en-US" dirty="0">
                <a:hlinkClick r:id="rId6"/>
              </a:rPr>
              <a:t>senior</a:t>
            </a:r>
            <a:r>
              <a:rPr lang="en-US" dirty="0"/>
              <a:t> entrepreneurs. The </a:t>
            </a:r>
            <a:r>
              <a:rPr lang="en-US" dirty="0" err="1"/>
              <a:t>programme</a:t>
            </a:r>
            <a:r>
              <a:rPr lang="en-US" dirty="0"/>
              <a:t> also aims to help businesses access opportunities offered by </a:t>
            </a:r>
            <a:r>
              <a:rPr lang="en-US" dirty="0">
                <a:hlinkClick r:id="rId7"/>
              </a:rPr>
              <a:t>digital technologies</a:t>
            </a:r>
            <a:r>
              <a:rPr lang="en-US" dirty="0"/>
              <a:t>.</a:t>
            </a:r>
            <a:endParaRPr lang="it-IT" dirty="0"/>
          </a:p>
        </p:txBody>
      </p:sp>
    </p:spTree>
    <p:extLst>
      <p:ext uri="{BB962C8B-B14F-4D97-AF65-F5344CB8AC3E}">
        <p14:creationId xmlns:p14="http://schemas.microsoft.com/office/powerpoint/2010/main" val="32852054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C61F7C5-6D82-AE4A-B3E9-1C415AAB395C}"/>
              </a:ext>
            </a:extLst>
          </p:cNvPr>
          <p:cNvSpPr>
            <a:spLocks noGrp="1"/>
          </p:cNvSpPr>
          <p:nvPr>
            <p:ph type="title"/>
          </p:nvPr>
        </p:nvSpPr>
        <p:spPr/>
        <p:txBody>
          <a:bodyPr>
            <a:normAutofit/>
          </a:bodyPr>
          <a:lstStyle/>
          <a:p>
            <a:r>
              <a:rPr lang="en-US" b="1" dirty="0" err="1"/>
              <a:t>Cosme</a:t>
            </a:r>
            <a:r>
              <a:rPr lang="en-US" b="1" dirty="0"/>
              <a:t>: Improving business conditions</a:t>
            </a:r>
            <a:endParaRPr lang="it-IT" dirty="0"/>
          </a:p>
        </p:txBody>
      </p:sp>
      <p:sp>
        <p:nvSpPr>
          <p:cNvPr id="3" name="Segnaposto contenuto 2">
            <a:extLst>
              <a:ext uri="{FF2B5EF4-FFF2-40B4-BE49-F238E27FC236}">
                <a16:creationId xmlns:a16="http://schemas.microsoft.com/office/drawing/2014/main" id="{225A65E4-4427-D34E-AF80-0AFDD4D0DB35}"/>
              </a:ext>
            </a:extLst>
          </p:cNvPr>
          <p:cNvSpPr>
            <a:spLocks noGrp="1"/>
          </p:cNvSpPr>
          <p:nvPr>
            <p:ph idx="1"/>
          </p:nvPr>
        </p:nvSpPr>
        <p:spPr/>
        <p:txBody>
          <a:bodyPr/>
          <a:lstStyle/>
          <a:p>
            <a:pPr marL="0" indent="0">
              <a:buNone/>
            </a:pPr>
            <a:r>
              <a:rPr lang="en-US" dirty="0"/>
              <a:t>COSME aims to reduce the administrative and regulatory burden on SMEs by creating a </a:t>
            </a:r>
            <a:r>
              <a:rPr lang="en-US" dirty="0">
                <a:hlinkClick r:id="rId2"/>
              </a:rPr>
              <a:t>business-friendly</a:t>
            </a:r>
            <a:r>
              <a:rPr lang="en-US" dirty="0"/>
              <a:t> environment. COSME also supports businesses to be </a:t>
            </a:r>
            <a:r>
              <a:rPr lang="en-US" dirty="0">
                <a:hlinkClick r:id="rId3"/>
              </a:rPr>
              <a:t>competitive</a:t>
            </a:r>
            <a:r>
              <a:rPr lang="en-US" dirty="0"/>
              <a:t> by encouraging them to adopt new business models and innovative practices. This complements actions in areas with high growth potential such as the </a:t>
            </a:r>
            <a:r>
              <a:rPr lang="en-US" dirty="0">
                <a:hlinkClick r:id="rId4"/>
              </a:rPr>
              <a:t>tourism sector</a:t>
            </a:r>
            <a:r>
              <a:rPr lang="en-US" dirty="0"/>
              <a:t>.</a:t>
            </a:r>
            <a:endParaRPr lang="it-IT" dirty="0"/>
          </a:p>
        </p:txBody>
      </p:sp>
    </p:spTree>
    <p:extLst>
      <p:ext uri="{BB962C8B-B14F-4D97-AF65-F5344CB8AC3E}">
        <p14:creationId xmlns:p14="http://schemas.microsoft.com/office/powerpoint/2010/main" val="41099631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A390231-C98C-F847-848E-B34E68761D5A}"/>
              </a:ext>
            </a:extLst>
          </p:cNvPr>
          <p:cNvSpPr>
            <a:spLocks noGrp="1"/>
          </p:cNvSpPr>
          <p:nvPr>
            <p:ph type="title"/>
          </p:nvPr>
        </p:nvSpPr>
        <p:spPr/>
        <p:txBody>
          <a:bodyPr>
            <a:normAutofit/>
          </a:bodyPr>
          <a:lstStyle/>
          <a:p>
            <a:r>
              <a:rPr lang="it-IT" b="1" dirty="0"/>
              <a:t>Life</a:t>
            </a:r>
            <a:endParaRPr lang="it-IT" dirty="0"/>
          </a:p>
        </p:txBody>
      </p:sp>
      <p:sp>
        <p:nvSpPr>
          <p:cNvPr id="3" name="Segnaposto contenuto 2">
            <a:extLst>
              <a:ext uri="{FF2B5EF4-FFF2-40B4-BE49-F238E27FC236}">
                <a16:creationId xmlns:a16="http://schemas.microsoft.com/office/drawing/2014/main" id="{AB405A31-D8F2-3045-85B2-0B99E50FDFAA}"/>
              </a:ext>
            </a:extLst>
          </p:cNvPr>
          <p:cNvSpPr>
            <a:spLocks noGrp="1"/>
          </p:cNvSpPr>
          <p:nvPr>
            <p:ph idx="1"/>
          </p:nvPr>
        </p:nvSpPr>
        <p:spPr/>
        <p:txBody>
          <a:bodyPr>
            <a:normAutofit lnSpcReduction="10000"/>
          </a:bodyPr>
          <a:lstStyle/>
          <a:p>
            <a:r>
              <a:rPr lang="it-IT" dirty="0"/>
              <a:t>Obiettivi: contribuire al passaggio verso un’economia efficiente in termini di risorse e proteggere l’ambiente e la biodiversità.</a:t>
            </a:r>
          </a:p>
          <a:p>
            <a:r>
              <a:rPr lang="it-IT" dirty="0"/>
              <a:t>La dotazione finanziaria per l’attuazione del programma è pari a 3.456.655.000 di euro, così ripartita tra il </a:t>
            </a:r>
            <a:r>
              <a:rPr lang="it-IT" b="1" dirty="0"/>
              <a:t>Sottoprogramma Ambiente</a:t>
            </a:r>
            <a:r>
              <a:rPr lang="it-IT" dirty="0"/>
              <a:t> 2.592.491.250 di euro e il </a:t>
            </a:r>
            <a:r>
              <a:rPr lang="it-IT" b="1" dirty="0"/>
              <a:t>Sottoprogramma Azione </a:t>
            </a:r>
            <a:r>
              <a:rPr lang="it-IT" dirty="0"/>
              <a:t>per il clima 864.163.750 di euro.</a:t>
            </a:r>
          </a:p>
          <a:p>
            <a:pPr marL="0" indent="0">
              <a:buNone/>
            </a:pPr>
            <a:endParaRPr lang="it-IT" dirty="0"/>
          </a:p>
        </p:txBody>
      </p:sp>
    </p:spTree>
    <p:extLst>
      <p:ext uri="{BB962C8B-B14F-4D97-AF65-F5344CB8AC3E}">
        <p14:creationId xmlns:p14="http://schemas.microsoft.com/office/powerpoint/2010/main" val="35642811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94807CB-02F9-DC4B-9462-90DF25A86CFD}"/>
              </a:ext>
            </a:extLst>
          </p:cNvPr>
          <p:cNvSpPr>
            <a:spLocks noGrp="1"/>
          </p:cNvSpPr>
          <p:nvPr>
            <p:ph type="title"/>
          </p:nvPr>
        </p:nvSpPr>
        <p:spPr/>
        <p:txBody>
          <a:bodyPr>
            <a:normAutofit/>
          </a:bodyPr>
          <a:lstStyle/>
          <a:p>
            <a:r>
              <a:rPr lang="it-IT" b="1" dirty="0"/>
              <a:t>Life</a:t>
            </a:r>
            <a:endParaRPr lang="it-IT" dirty="0"/>
          </a:p>
        </p:txBody>
      </p:sp>
      <p:sp>
        <p:nvSpPr>
          <p:cNvPr id="3" name="Segnaposto contenuto 2">
            <a:extLst>
              <a:ext uri="{FF2B5EF4-FFF2-40B4-BE49-F238E27FC236}">
                <a16:creationId xmlns:a16="http://schemas.microsoft.com/office/drawing/2014/main" id="{2EDDBBFC-1231-AC4B-BFB7-23E32ABB406E}"/>
              </a:ext>
            </a:extLst>
          </p:cNvPr>
          <p:cNvSpPr>
            <a:spLocks noGrp="1"/>
          </p:cNvSpPr>
          <p:nvPr>
            <p:ph idx="1"/>
          </p:nvPr>
        </p:nvSpPr>
        <p:spPr>
          <a:xfrm>
            <a:off x="1115568" y="2478024"/>
            <a:ext cx="10168128" cy="3831336"/>
          </a:xfrm>
        </p:spPr>
        <p:txBody>
          <a:bodyPr>
            <a:normAutofit fontScale="77500" lnSpcReduction="20000"/>
          </a:bodyPr>
          <a:lstStyle/>
          <a:p>
            <a:pPr marL="0" indent="0">
              <a:buNone/>
            </a:pPr>
            <a:r>
              <a:rPr lang="it-IT" dirty="0"/>
              <a:t>Il Sottoprogramma Ambiente prevede tre settori di azione prioritari:</a:t>
            </a:r>
          </a:p>
          <a:p>
            <a:pPr lvl="0"/>
            <a:r>
              <a:rPr lang="it-IT" dirty="0"/>
              <a:t>Ambiente ed uso efficiente delle risorse</a:t>
            </a:r>
          </a:p>
          <a:p>
            <a:pPr lvl="0"/>
            <a:r>
              <a:rPr lang="it-IT" dirty="0"/>
              <a:t>Natura e Biodiversità</a:t>
            </a:r>
          </a:p>
          <a:p>
            <a:pPr lvl="0"/>
            <a:r>
              <a:rPr lang="it-IT" dirty="0" err="1"/>
              <a:t>Governance</a:t>
            </a:r>
            <a:r>
              <a:rPr lang="it-IT" dirty="0"/>
              <a:t> ambientale e informazione in materia ambientale</a:t>
            </a:r>
          </a:p>
          <a:p>
            <a:r>
              <a:rPr lang="it-IT" dirty="0"/>
              <a:t> </a:t>
            </a:r>
          </a:p>
          <a:p>
            <a:pPr marL="0" indent="0">
              <a:buNone/>
            </a:pPr>
            <a:r>
              <a:rPr lang="it-IT" dirty="0"/>
              <a:t>Il Sottoprogramma Azione per il clima prevede tre settori prioritari:</a:t>
            </a:r>
          </a:p>
          <a:p>
            <a:pPr lvl="0"/>
            <a:r>
              <a:rPr lang="it-IT" dirty="0"/>
              <a:t>Mitigazione dei cambiamenti climatici</a:t>
            </a:r>
          </a:p>
          <a:p>
            <a:pPr lvl="0"/>
            <a:r>
              <a:rPr lang="it-IT" dirty="0"/>
              <a:t>Adattamento ai cambiamenti climatici</a:t>
            </a:r>
          </a:p>
          <a:p>
            <a:pPr lvl="0"/>
            <a:r>
              <a:rPr lang="it-IT" dirty="0" err="1"/>
              <a:t>Governance</a:t>
            </a:r>
            <a:r>
              <a:rPr lang="it-IT" dirty="0"/>
              <a:t> in materia climatica e informazione in materia di climatica</a:t>
            </a:r>
          </a:p>
          <a:p>
            <a:pPr marL="0" indent="0">
              <a:buNone/>
            </a:pPr>
            <a:endParaRPr lang="it-IT" dirty="0"/>
          </a:p>
        </p:txBody>
      </p:sp>
    </p:spTree>
    <p:extLst>
      <p:ext uri="{BB962C8B-B14F-4D97-AF65-F5344CB8AC3E}">
        <p14:creationId xmlns:p14="http://schemas.microsoft.com/office/powerpoint/2010/main" val="31362296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97D08AC-EAA5-5847-84E1-64E2B937AC6D}"/>
              </a:ext>
            </a:extLst>
          </p:cNvPr>
          <p:cNvSpPr>
            <a:spLocks noGrp="1"/>
          </p:cNvSpPr>
          <p:nvPr>
            <p:ph type="title"/>
          </p:nvPr>
        </p:nvSpPr>
        <p:spPr/>
        <p:txBody>
          <a:bodyPr>
            <a:normAutofit/>
          </a:bodyPr>
          <a:lstStyle/>
          <a:p>
            <a:r>
              <a:rPr lang="it-IT" b="1" dirty="0"/>
              <a:t>Obiettivi generali del programma</a:t>
            </a:r>
            <a:endParaRPr lang="it-IT" dirty="0"/>
          </a:p>
        </p:txBody>
      </p:sp>
      <p:sp>
        <p:nvSpPr>
          <p:cNvPr id="3" name="Segnaposto contenuto 2">
            <a:extLst>
              <a:ext uri="{FF2B5EF4-FFF2-40B4-BE49-F238E27FC236}">
                <a16:creationId xmlns:a16="http://schemas.microsoft.com/office/drawing/2014/main" id="{D42449C8-B234-794C-A0D5-7ABE797BD552}"/>
              </a:ext>
            </a:extLst>
          </p:cNvPr>
          <p:cNvSpPr>
            <a:spLocks noGrp="1"/>
          </p:cNvSpPr>
          <p:nvPr>
            <p:ph idx="1"/>
          </p:nvPr>
        </p:nvSpPr>
        <p:spPr>
          <a:xfrm>
            <a:off x="633046" y="2192215"/>
            <a:ext cx="11019692" cy="4290647"/>
          </a:xfrm>
        </p:spPr>
        <p:txBody>
          <a:bodyPr>
            <a:normAutofit fontScale="70000" lnSpcReduction="20000"/>
          </a:bodyPr>
          <a:lstStyle/>
          <a:p>
            <a:pPr lvl="0"/>
            <a:r>
              <a:rPr lang="it-IT" dirty="0"/>
              <a:t>Contribuire al passaggio a un'economia efficiente in termini di risorse, con minori emissioni di carbonio e resiliente ai cambiamenti climatici, contribuire alla protezione e al miglioramento dell’ambiente e all’interruzione e all’inversione del processo di perdita di biodiversità, compresi il sostegno alla rete Natura 2000 e il contrasto al degrado degli ecosistemi;</a:t>
            </a:r>
          </a:p>
          <a:p>
            <a:pPr lvl="0"/>
            <a:r>
              <a:rPr lang="it-IT" dirty="0"/>
              <a:t>migliorare lo sviluppo, l'attuazione e l'applicazione della politica e della legislazione ambientale e climatica dell'Unione, catalizzare e promuovere l’integrazione e la diffusione degli obiettivi ambientali e climatici nelle altre politiche e nella pratica nel settore pubblico e privato, anche attraverso l’aumento della loro capacità;</a:t>
            </a:r>
          </a:p>
          <a:p>
            <a:pPr lvl="0"/>
            <a:r>
              <a:rPr lang="it-IT" dirty="0"/>
              <a:t>sostenere maggiormente la </a:t>
            </a:r>
            <a:r>
              <a:rPr lang="it-IT" i="1" dirty="0" err="1"/>
              <a:t>governance</a:t>
            </a:r>
            <a:r>
              <a:rPr lang="it-IT" dirty="0"/>
              <a:t> ambientale e in materia di clima a tutti i livelli;</a:t>
            </a:r>
          </a:p>
          <a:p>
            <a:pPr lvl="0"/>
            <a:r>
              <a:rPr lang="it-IT" dirty="0"/>
              <a:t>sostenere l'attuazione del </a:t>
            </a:r>
            <a:r>
              <a:rPr lang="it-IT" b="1" dirty="0"/>
              <a:t>Settimo programma d'azione per l'ambiente</a:t>
            </a:r>
            <a:r>
              <a:rPr lang="it-IT" dirty="0"/>
              <a:t> (Decisione n. 1386/2013/UE del 20/11/2013) “Vivere bene entro i limiti del nostro pianeta” pubblicato nella Gazzetta Ufficiale dell’Unione Europea L354 del 28/12/2013.</a:t>
            </a:r>
          </a:p>
        </p:txBody>
      </p:sp>
    </p:spTree>
    <p:extLst>
      <p:ext uri="{BB962C8B-B14F-4D97-AF65-F5344CB8AC3E}">
        <p14:creationId xmlns:p14="http://schemas.microsoft.com/office/powerpoint/2010/main" val="36321660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F503E3F-4EFF-9E47-BE01-383B2E777D27}"/>
              </a:ext>
            </a:extLst>
          </p:cNvPr>
          <p:cNvSpPr>
            <a:spLocks noGrp="1"/>
          </p:cNvSpPr>
          <p:nvPr>
            <p:ph type="title"/>
          </p:nvPr>
        </p:nvSpPr>
        <p:spPr/>
        <p:txBody>
          <a:bodyPr>
            <a:normAutofit/>
          </a:bodyPr>
          <a:lstStyle/>
          <a:p>
            <a:r>
              <a:rPr lang="it-IT" b="1" dirty="0"/>
              <a:t>Tassi di cofinanziamento per i progetti</a:t>
            </a:r>
            <a:endParaRPr lang="it-IT" dirty="0"/>
          </a:p>
        </p:txBody>
      </p:sp>
      <p:sp>
        <p:nvSpPr>
          <p:cNvPr id="3" name="Segnaposto contenuto 2">
            <a:extLst>
              <a:ext uri="{FF2B5EF4-FFF2-40B4-BE49-F238E27FC236}">
                <a16:creationId xmlns:a16="http://schemas.microsoft.com/office/drawing/2014/main" id="{621B1013-D49D-4D4F-8907-9A7C23F31933}"/>
              </a:ext>
            </a:extLst>
          </p:cNvPr>
          <p:cNvSpPr>
            <a:spLocks noGrp="1"/>
          </p:cNvSpPr>
          <p:nvPr>
            <p:ph idx="1"/>
          </p:nvPr>
        </p:nvSpPr>
        <p:spPr>
          <a:xfrm>
            <a:off x="574431" y="2262554"/>
            <a:ext cx="10996246" cy="4372708"/>
          </a:xfrm>
        </p:spPr>
        <p:txBody>
          <a:bodyPr>
            <a:normAutofit fontScale="62500" lnSpcReduction="20000"/>
          </a:bodyPr>
          <a:lstStyle/>
          <a:p>
            <a:pPr lvl="0"/>
            <a:r>
              <a:rPr lang="it-IT" dirty="0"/>
              <a:t>Il tasso massimo di cofinanziamento per i progetti finanziati, nell'ambito dei sottoprogrammi per l'Ambiente e Azione per il clima, per la durata del </a:t>
            </a:r>
            <a:r>
              <a:rPr lang="it-IT" u="sng" dirty="0"/>
              <a:t>primo programma di lavoro pluriennale</a:t>
            </a:r>
            <a:r>
              <a:rPr lang="it-IT" dirty="0"/>
              <a:t> sarà fino al </a:t>
            </a:r>
            <a:r>
              <a:rPr lang="it-IT" b="1" dirty="0"/>
              <a:t>60%</a:t>
            </a:r>
            <a:r>
              <a:rPr lang="it-IT" dirty="0"/>
              <a:t> dei costi ammissibili, ad eccezione dei progetti integrati, i progetti di assistenza, i progetti preparatori ed i progetti del settore prioritario Natura e Biodiversità.</a:t>
            </a:r>
          </a:p>
          <a:p>
            <a:pPr lvl="0"/>
            <a:r>
              <a:rPr lang="it-IT" dirty="0"/>
              <a:t>Il tasso massimo di cofinanziamento per i progetti, finanziati nell'ambito dei sottoprogrammi per l'Ambiente e Azione per il clima, per la durata del </a:t>
            </a:r>
            <a:r>
              <a:rPr lang="it-IT" u="sng" dirty="0"/>
              <a:t>secondo programma di lavoro pluriennale</a:t>
            </a:r>
            <a:r>
              <a:rPr lang="it-IT" dirty="0"/>
              <a:t>, sarà fino al </a:t>
            </a:r>
            <a:r>
              <a:rPr lang="it-IT" b="1" dirty="0"/>
              <a:t>55%</a:t>
            </a:r>
            <a:r>
              <a:rPr lang="it-IT" dirty="0"/>
              <a:t> dei costi ammissibili, ad eccezione dei progetti integrati, i progetti di assistenza, i progetti preparatori e i progetti del settore prioritario Natura e biodiversità.</a:t>
            </a:r>
          </a:p>
          <a:p>
            <a:pPr lvl="0"/>
            <a:r>
              <a:rPr lang="it-IT" dirty="0"/>
              <a:t>Il tasso di cofinanziamento per i progetti integrati, i progetti di assistenza ed i progetti preparatori sarà fino al </a:t>
            </a:r>
            <a:r>
              <a:rPr lang="it-IT" b="1" dirty="0"/>
              <a:t>60%</a:t>
            </a:r>
            <a:r>
              <a:rPr lang="it-IT" dirty="0"/>
              <a:t> dei costi ammissibili </a:t>
            </a:r>
            <a:r>
              <a:rPr lang="it-IT" u="sng" dirty="0"/>
              <a:t>per tutta la durata del programma LIFE</a:t>
            </a:r>
            <a:r>
              <a:rPr lang="it-IT" dirty="0"/>
              <a:t>.</a:t>
            </a:r>
          </a:p>
          <a:p>
            <a:pPr lvl="0"/>
            <a:r>
              <a:rPr lang="it-IT" dirty="0"/>
              <a:t>Il tasso di cofinanziamento per i progetti finanziati nell'ambito del settore prioritario Natura e Biodiversità del sottoprogramma per l'Ambiente sarà fino al </a:t>
            </a:r>
            <a:r>
              <a:rPr lang="it-IT" b="1" dirty="0"/>
              <a:t>60%</a:t>
            </a:r>
            <a:r>
              <a:rPr lang="it-IT" dirty="0"/>
              <a:t> dei costi ammissibili (fino al 75% dei costi ammissibili riguardanti habitat prioritari o specie prioritarie o specie di uccelli per le quali il finanziamento è considerato prioritario) </a:t>
            </a:r>
            <a:r>
              <a:rPr lang="it-IT" u="sng" dirty="0"/>
              <a:t>per tutta la durata del programma LIFE</a:t>
            </a:r>
            <a:r>
              <a:rPr lang="it-IT" dirty="0"/>
              <a:t>.</a:t>
            </a:r>
          </a:p>
          <a:p>
            <a:pPr marL="0" indent="0">
              <a:buNone/>
            </a:pPr>
            <a:endParaRPr lang="it-IT" dirty="0"/>
          </a:p>
        </p:txBody>
      </p:sp>
    </p:spTree>
    <p:extLst>
      <p:ext uri="{BB962C8B-B14F-4D97-AF65-F5344CB8AC3E}">
        <p14:creationId xmlns:p14="http://schemas.microsoft.com/office/powerpoint/2010/main" val="33682407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CADE1C3-5D7F-404D-96FD-469F145C0728}"/>
              </a:ext>
            </a:extLst>
          </p:cNvPr>
          <p:cNvSpPr>
            <a:spLocks noGrp="1"/>
          </p:cNvSpPr>
          <p:nvPr>
            <p:ph type="title"/>
          </p:nvPr>
        </p:nvSpPr>
        <p:spPr/>
        <p:txBody>
          <a:bodyPr>
            <a:normAutofit/>
          </a:bodyPr>
          <a:lstStyle/>
          <a:p>
            <a:r>
              <a:rPr lang="it-IT" b="1" dirty="0"/>
              <a:t>Misure di attuazione</a:t>
            </a:r>
            <a:endParaRPr lang="it-IT" dirty="0"/>
          </a:p>
        </p:txBody>
      </p:sp>
      <p:sp>
        <p:nvSpPr>
          <p:cNvPr id="3" name="Segnaposto contenuto 2">
            <a:extLst>
              <a:ext uri="{FF2B5EF4-FFF2-40B4-BE49-F238E27FC236}">
                <a16:creationId xmlns:a16="http://schemas.microsoft.com/office/drawing/2014/main" id="{039765A7-E525-CB42-AA14-60495BBAC9E7}"/>
              </a:ext>
            </a:extLst>
          </p:cNvPr>
          <p:cNvSpPr>
            <a:spLocks noGrp="1"/>
          </p:cNvSpPr>
          <p:nvPr>
            <p:ph idx="1"/>
          </p:nvPr>
        </p:nvSpPr>
        <p:spPr/>
        <p:txBody>
          <a:bodyPr>
            <a:normAutofit fontScale="92500" lnSpcReduction="10000"/>
          </a:bodyPr>
          <a:lstStyle/>
          <a:p>
            <a:pPr marL="0" indent="0">
              <a:buNone/>
            </a:pPr>
            <a:r>
              <a:rPr lang="it-IT" dirty="0"/>
              <a:t>Il Programma di lavoro pluriennale (Multi </a:t>
            </a:r>
            <a:r>
              <a:rPr lang="it-IT" dirty="0" err="1"/>
              <a:t>annual</a:t>
            </a:r>
            <a:r>
              <a:rPr lang="it-IT" dirty="0"/>
              <a:t> work </a:t>
            </a:r>
            <a:r>
              <a:rPr lang="it-IT" dirty="0" err="1"/>
              <a:t>programme</a:t>
            </a:r>
            <a:r>
              <a:rPr lang="it-IT" dirty="0"/>
              <a:t>) adottato dal Comitato LIFE ha una durata di quattro anni definisce le allocazioni dei fondi tra i settori prioritari e tra le diverse tipologie di finanziamento, i temi dei progetti che attuano le priorità tematiche, i risultati, gli indicatori e gli obiettivi qualitativi e quantitativi per ciascun settore prioritario e ciascuna tipologia di progetti, la metodologia tecnica della procedura di selezione dei progetti ed i criteri di selezione e i calendari indicativi per gli inviti.</a:t>
            </a:r>
          </a:p>
          <a:p>
            <a:endParaRPr lang="it-IT" dirty="0"/>
          </a:p>
        </p:txBody>
      </p:sp>
    </p:spTree>
    <p:extLst>
      <p:ext uri="{BB962C8B-B14F-4D97-AF65-F5344CB8AC3E}">
        <p14:creationId xmlns:p14="http://schemas.microsoft.com/office/powerpoint/2010/main" val="10740278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2F0E3B2-828C-A14C-B221-3A0137310DF2}"/>
              </a:ext>
            </a:extLst>
          </p:cNvPr>
          <p:cNvSpPr>
            <a:spLocks noGrp="1"/>
          </p:cNvSpPr>
          <p:nvPr>
            <p:ph type="title"/>
          </p:nvPr>
        </p:nvSpPr>
        <p:spPr/>
        <p:txBody>
          <a:bodyPr>
            <a:normAutofit/>
          </a:bodyPr>
          <a:lstStyle/>
          <a:p>
            <a:r>
              <a:rPr lang="en-US" b="1" dirty="0"/>
              <a:t>Erasmus+</a:t>
            </a:r>
            <a:endParaRPr lang="it-IT" dirty="0"/>
          </a:p>
        </p:txBody>
      </p:sp>
      <p:sp>
        <p:nvSpPr>
          <p:cNvPr id="3" name="Segnaposto contenuto 2">
            <a:extLst>
              <a:ext uri="{FF2B5EF4-FFF2-40B4-BE49-F238E27FC236}">
                <a16:creationId xmlns:a16="http://schemas.microsoft.com/office/drawing/2014/main" id="{EF35CC49-F052-0C44-ACC6-EE880EC7D72A}"/>
              </a:ext>
            </a:extLst>
          </p:cNvPr>
          <p:cNvSpPr>
            <a:spLocks noGrp="1"/>
          </p:cNvSpPr>
          <p:nvPr>
            <p:ph idx="1"/>
          </p:nvPr>
        </p:nvSpPr>
        <p:spPr>
          <a:xfrm>
            <a:off x="1115568" y="2297723"/>
            <a:ext cx="10168128" cy="4011637"/>
          </a:xfrm>
        </p:spPr>
        <p:txBody>
          <a:bodyPr>
            <a:normAutofit fontScale="92500" lnSpcReduction="10000"/>
          </a:bodyPr>
          <a:lstStyle/>
          <a:p>
            <a:pPr marL="0" indent="0">
              <a:buNone/>
            </a:pPr>
            <a:r>
              <a:rPr lang="en-US" dirty="0"/>
              <a:t>The Erasmus+ </a:t>
            </a:r>
            <a:r>
              <a:rPr lang="en-US" dirty="0" err="1"/>
              <a:t>Programme</a:t>
            </a:r>
            <a:r>
              <a:rPr lang="en-US" dirty="0"/>
              <a:t> is a funding scheme to support activities in the fields of Education, Training, Youth and Sport.</a:t>
            </a:r>
            <a:endParaRPr lang="it-IT" dirty="0"/>
          </a:p>
          <a:p>
            <a:pPr marL="0" indent="0">
              <a:buNone/>
            </a:pPr>
            <a:r>
              <a:rPr lang="en-US" dirty="0"/>
              <a:t>The </a:t>
            </a:r>
            <a:r>
              <a:rPr lang="en-US" dirty="0" err="1"/>
              <a:t>Programme</a:t>
            </a:r>
            <a:r>
              <a:rPr lang="en-US" dirty="0"/>
              <a:t> is made up of three so-called "Key Actions" (K1: </a:t>
            </a:r>
            <a:r>
              <a:rPr lang="en-US" i="1" dirty="0"/>
              <a:t>Mobility</a:t>
            </a:r>
            <a:r>
              <a:rPr lang="en-US" dirty="0"/>
              <a:t>; K2: </a:t>
            </a:r>
            <a:r>
              <a:rPr lang="en-US" i="1" dirty="0"/>
              <a:t>Cooperation</a:t>
            </a:r>
            <a:r>
              <a:rPr lang="en-US" dirty="0"/>
              <a:t> and; K3: </a:t>
            </a:r>
            <a:r>
              <a:rPr lang="en-US" i="1" dirty="0"/>
              <a:t>Policy</a:t>
            </a:r>
            <a:r>
              <a:rPr lang="en-US" dirty="0"/>
              <a:t>) and two additional actions (</a:t>
            </a:r>
            <a:r>
              <a:rPr lang="en-US" i="1" dirty="0"/>
              <a:t>Jean Monnet</a:t>
            </a:r>
            <a:r>
              <a:rPr lang="en-US" dirty="0"/>
              <a:t> and; </a:t>
            </a:r>
            <a:r>
              <a:rPr lang="en-US" i="1" dirty="0"/>
              <a:t>Sport</a:t>
            </a:r>
            <a:r>
              <a:rPr lang="en-US" dirty="0"/>
              <a:t>). They are managed partly at the national level by National Agencies and partly at the European level by the EACEA. The European Commission is responsible for Erasmus+ policies and oversees the overall </a:t>
            </a:r>
            <a:r>
              <a:rPr lang="en-US" dirty="0" err="1"/>
              <a:t>programme</a:t>
            </a:r>
            <a:r>
              <a:rPr lang="en-US" dirty="0"/>
              <a:t> implementation</a:t>
            </a:r>
            <a:endParaRPr lang="it-IT" dirty="0"/>
          </a:p>
          <a:p>
            <a:endParaRPr lang="it-IT" dirty="0"/>
          </a:p>
        </p:txBody>
      </p:sp>
    </p:spTree>
    <p:extLst>
      <p:ext uri="{BB962C8B-B14F-4D97-AF65-F5344CB8AC3E}">
        <p14:creationId xmlns:p14="http://schemas.microsoft.com/office/powerpoint/2010/main" val="8493648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7964B655-89AB-9040-B8B8-E9FDD56707AF}"/>
              </a:ext>
            </a:extLst>
          </p:cNvPr>
          <p:cNvSpPr>
            <a:spLocks noGrp="1"/>
          </p:cNvSpPr>
          <p:nvPr>
            <p:ph type="title"/>
          </p:nvPr>
        </p:nvSpPr>
        <p:spPr/>
        <p:txBody>
          <a:bodyPr>
            <a:normAutofit/>
          </a:bodyPr>
          <a:lstStyle/>
          <a:p>
            <a:r>
              <a:rPr lang="en-US" b="1" dirty="0"/>
              <a:t>Key Actions</a:t>
            </a:r>
            <a:endParaRPr lang="it-IT" dirty="0"/>
          </a:p>
        </p:txBody>
      </p:sp>
      <p:sp>
        <p:nvSpPr>
          <p:cNvPr id="3" name="Segnaposto contenuto 2">
            <a:extLst>
              <a:ext uri="{FF2B5EF4-FFF2-40B4-BE49-F238E27FC236}">
                <a16:creationId xmlns:a16="http://schemas.microsoft.com/office/drawing/2014/main" id="{B541E58A-ADF9-014F-B2B8-4F58178C4E22}"/>
              </a:ext>
            </a:extLst>
          </p:cNvPr>
          <p:cNvSpPr>
            <a:spLocks noGrp="1"/>
          </p:cNvSpPr>
          <p:nvPr>
            <p:ph idx="1"/>
          </p:nvPr>
        </p:nvSpPr>
        <p:spPr/>
        <p:txBody>
          <a:bodyPr>
            <a:normAutofit fontScale="92500"/>
          </a:bodyPr>
          <a:lstStyle/>
          <a:p>
            <a:pPr marL="0" indent="0">
              <a:buNone/>
            </a:pPr>
            <a:r>
              <a:rPr lang="en-US" dirty="0"/>
              <a:t>Key Actions (also referred to as Actions) is the collective name for activities and projects that can be funded under Erasmus+.  There are three Key Action areas which can be </a:t>
            </a:r>
            <a:r>
              <a:rPr lang="en-US" dirty="0" err="1"/>
              <a:t>summarised</a:t>
            </a:r>
            <a:r>
              <a:rPr lang="en-US" dirty="0"/>
              <a:t> as:</a:t>
            </a:r>
            <a:endParaRPr lang="it-IT" dirty="0"/>
          </a:p>
          <a:p>
            <a:pPr lvl="0"/>
            <a:r>
              <a:rPr lang="it-IT" u="sng" dirty="0">
                <a:hlinkClick r:id="rId2"/>
              </a:rPr>
              <a:t>Mobility</a:t>
            </a:r>
            <a:r>
              <a:rPr lang="it-IT" dirty="0"/>
              <a:t> (</a:t>
            </a:r>
            <a:r>
              <a:rPr lang="it-IT" dirty="0" err="1"/>
              <a:t>Key</a:t>
            </a:r>
            <a:r>
              <a:rPr lang="it-IT" dirty="0"/>
              <a:t> Action 1)</a:t>
            </a:r>
          </a:p>
          <a:p>
            <a:pPr lvl="0"/>
            <a:r>
              <a:rPr lang="en-US" u="sng" dirty="0">
                <a:hlinkClick r:id="rId3"/>
              </a:rPr>
              <a:t>Cooperation for Innovation and Exchange of Good Practices</a:t>
            </a:r>
            <a:r>
              <a:rPr lang="en-US" dirty="0"/>
              <a:t> (Key Action 2)</a:t>
            </a:r>
            <a:endParaRPr lang="it-IT" dirty="0"/>
          </a:p>
          <a:p>
            <a:pPr lvl="0"/>
            <a:r>
              <a:rPr lang="en-US" u="sng" dirty="0">
                <a:hlinkClick r:id="rId4"/>
              </a:rPr>
              <a:t>Support for Policy Reform</a:t>
            </a:r>
            <a:r>
              <a:rPr lang="en-US" dirty="0"/>
              <a:t> (Key Action 3)</a:t>
            </a:r>
            <a:endParaRPr lang="it-IT" dirty="0"/>
          </a:p>
          <a:p>
            <a:endParaRPr lang="it-IT" dirty="0"/>
          </a:p>
        </p:txBody>
      </p:sp>
    </p:spTree>
    <p:extLst>
      <p:ext uri="{BB962C8B-B14F-4D97-AF65-F5344CB8AC3E}">
        <p14:creationId xmlns:p14="http://schemas.microsoft.com/office/powerpoint/2010/main" val="59811974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AD0512B-4383-6A44-8FB7-74E875931519}"/>
              </a:ext>
            </a:extLst>
          </p:cNvPr>
          <p:cNvSpPr>
            <a:spLocks noGrp="1"/>
          </p:cNvSpPr>
          <p:nvPr>
            <p:ph type="title"/>
          </p:nvPr>
        </p:nvSpPr>
        <p:spPr/>
        <p:txBody>
          <a:bodyPr>
            <a:normAutofit/>
          </a:bodyPr>
          <a:lstStyle/>
          <a:p>
            <a:r>
              <a:rPr lang="en-US" i="1" dirty="0"/>
              <a:t>Key Action 1: Mobility of Individuals</a:t>
            </a:r>
            <a:endParaRPr lang="it-IT" dirty="0"/>
          </a:p>
        </p:txBody>
      </p:sp>
      <p:sp>
        <p:nvSpPr>
          <p:cNvPr id="3" name="Segnaposto contenuto 2">
            <a:extLst>
              <a:ext uri="{FF2B5EF4-FFF2-40B4-BE49-F238E27FC236}">
                <a16:creationId xmlns:a16="http://schemas.microsoft.com/office/drawing/2014/main" id="{841449E0-A539-AD48-BCF5-951A5A285788}"/>
              </a:ext>
            </a:extLst>
          </p:cNvPr>
          <p:cNvSpPr>
            <a:spLocks noGrp="1"/>
          </p:cNvSpPr>
          <p:nvPr>
            <p:ph idx="1"/>
          </p:nvPr>
        </p:nvSpPr>
        <p:spPr/>
        <p:txBody>
          <a:bodyPr>
            <a:normAutofit fontScale="92500" lnSpcReduction="20000"/>
          </a:bodyPr>
          <a:lstStyle/>
          <a:p>
            <a:r>
              <a:rPr lang="en-US" dirty="0"/>
              <a:t>This is all about providing opportunities for individuals to improve their skills, enhance their employability and gain cultural awareness. Under Key Action 1 </a:t>
            </a:r>
            <a:r>
              <a:rPr lang="en-US" dirty="0" err="1"/>
              <a:t>organisations</a:t>
            </a:r>
            <a:r>
              <a:rPr lang="en-US" dirty="0"/>
              <a:t> can apply for funding to run mobility projects to offer structured study, work experience, job shadowing, training and teaching opportunities to staff and learners.</a:t>
            </a:r>
            <a:endParaRPr lang="it-IT" dirty="0"/>
          </a:p>
          <a:p>
            <a:r>
              <a:rPr lang="en-US" dirty="0"/>
              <a:t>Key Action 1 covers the five fields of higher education, vocational education and training, schools, adult education and youth.</a:t>
            </a:r>
            <a:endParaRPr lang="it-IT" dirty="0"/>
          </a:p>
          <a:p>
            <a:endParaRPr lang="it-IT" dirty="0"/>
          </a:p>
        </p:txBody>
      </p:sp>
    </p:spTree>
    <p:extLst>
      <p:ext uri="{BB962C8B-B14F-4D97-AF65-F5344CB8AC3E}">
        <p14:creationId xmlns:p14="http://schemas.microsoft.com/office/powerpoint/2010/main" val="323080663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4CD6ADD-A051-C547-8495-B77FAB5E2858}"/>
              </a:ext>
            </a:extLst>
          </p:cNvPr>
          <p:cNvSpPr>
            <a:spLocks noGrp="1"/>
          </p:cNvSpPr>
          <p:nvPr>
            <p:ph type="title"/>
          </p:nvPr>
        </p:nvSpPr>
        <p:spPr/>
        <p:txBody>
          <a:bodyPr>
            <a:normAutofit fontScale="90000"/>
          </a:bodyPr>
          <a:lstStyle/>
          <a:p>
            <a:r>
              <a:rPr lang="en-US" i="1" dirty="0"/>
              <a:t>Key Action 2: Cooperation for Innovation and Exchange of Good Practices</a:t>
            </a:r>
            <a:endParaRPr lang="it-IT" dirty="0"/>
          </a:p>
        </p:txBody>
      </p:sp>
      <p:sp>
        <p:nvSpPr>
          <p:cNvPr id="3" name="Segnaposto contenuto 2">
            <a:extLst>
              <a:ext uri="{FF2B5EF4-FFF2-40B4-BE49-F238E27FC236}">
                <a16:creationId xmlns:a16="http://schemas.microsoft.com/office/drawing/2014/main" id="{0E61226F-CE69-174C-839B-CA62FF0B550E}"/>
              </a:ext>
            </a:extLst>
          </p:cNvPr>
          <p:cNvSpPr>
            <a:spLocks noGrp="1"/>
          </p:cNvSpPr>
          <p:nvPr>
            <p:ph idx="1"/>
          </p:nvPr>
        </p:nvSpPr>
        <p:spPr/>
        <p:txBody>
          <a:bodyPr>
            <a:normAutofit lnSpcReduction="10000"/>
          </a:bodyPr>
          <a:lstStyle/>
          <a:p>
            <a:r>
              <a:rPr lang="en-US" dirty="0"/>
              <a:t>This is all about enabling </a:t>
            </a:r>
            <a:r>
              <a:rPr lang="en-US" dirty="0" err="1"/>
              <a:t>organisations</a:t>
            </a:r>
            <a:r>
              <a:rPr lang="en-US" dirty="0"/>
              <a:t> to work together in order to improve their provision for learners and share innovative practices. Under Key Action 2 </a:t>
            </a:r>
            <a:r>
              <a:rPr lang="en-US" dirty="0" err="1"/>
              <a:t>organisations</a:t>
            </a:r>
            <a:r>
              <a:rPr lang="en-US" dirty="0"/>
              <a:t> can apply for funding to work in partnership with </a:t>
            </a:r>
            <a:r>
              <a:rPr lang="en-US" dirty="0" err="1"/>
              <a:t>organisations</a:t>
            </a:r>
            <a:r>
              <a:rPr lang="en-US" dirty="0"/>
              <a:t> from other participating countries.</a:t>
            </a:r>
            <a:endParaRPr lang="it-IT" dirty="0"/>
          </a:p>
          <a:p>
            <a:r>
              <a:rPr lang="en-US" dirty="0"/>
              <a:t>Key Action 2 covers the five fields of higher education, vocational education and training, schools, adult education and youth.</a:t>
            </a:r>
            <a:endParaRPr lang="it-IT" dirty="0"/>
          </a:p>
          <a:p>
            <a:pPr marL="0" indent="0">
              <a:buNone/>
            </a:pPr>
            <a:endParaRPr lang="it-IT" dirty="0"/>
          </a:p>
        </p:txBody>
      </p:sp>
    </p:spTree>
    <p:extLst>
      <p:ext uri="{BB962C8B-B14F-4D97-AF65-F5344CB8AC3E}">
        <p14:creationId xmlns:p14="http://schemas.microsoft.com/office/powerpoint/2010/main" val="28192241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BB2F8E0-174E-604B-B790-A22665F3EFBB}"/>
              </a:ext>
            </a:extLst>
          </p:cNvPr>
          <p:cNvSpPr>
            <a:spLocks noGrp="1"/>
          </p:cNvSpPr>
          <p:nvPr>
            <p:ph type="title"/>
          </p:nvPr>
        </p:nvSpPr>
        <p:spPr/>
        <p:txBody>
          <a:bodyPr>
            <a:normAutofit/>
          </a:bodyPr>
          <a:lstStyle/>
          <a:p>
            <a:r>
              <a:rPr lang="en-US" i="1" dirty="0"/>
              <a:t>Key Action 3: Support for Policy Reform</a:t>
            </a:r>
            <a:endParaRPr lang="it-IT" dirty="0"/>
          </a:p>
        </p:txBody>
      </p:sp>
      <p:sp>
        <p:nvSpPr>
          <p:cNvPr id="3" name="Segnaposto contenuto 2">
            <a:extLst>
              <a:ext uri="{FF2B5EF4-FFF2-40B4-BE49-F238E27FC236}">
                <a16:creationId xmlns:a16="http://schemas.microsoft.com/office/drawing/2014/main" id="{8410F3DE-6766-0047-9202-7C376E20C681}"/>
              </a:ext>
            </a:extLst>
          </p:cNvPr>
          <p:cNvSpPr>
            <a:spLocks noGrp="1"/>
          </p:cNvSpPr>
          <p:nvPr>
            <p:ph idx="1"/>
          </p:nvPr>
        </p:nvSpPr>
        <p:spPr/>
        <p:txBody>
          <a:bodyPr>
            <a:normAutofit lnSpcReduction="10000"/>
          </a:bodyPr>
          <a:lstStyle/>
          <a:p>
            <a:r>
              <a:rPr lang="en-US" dirty="0"/>
              <a:t>This Key Action covers any type of activity aimed at supporting and facilitating the </a:t>
            </a:r>
            <a:r>
              <a:rPr lang="en-US" dirty="0" err="1"/>
              <a:t>modernisation</a:t>
            </a:r>
            <a:r>
              <a:rPr lang="en-US" dirty="0"/>
              <a:t> of education and training systems. Under Key Action 3, the Erasmus+ </a:t>
            </a:r>
            <a:r>
              <a:rPr lang="en-US" dirty="0" err="1"/>
              <a:t>programme</a:t>
            </a:r>
            <a:r>
              <a:rPr lang="en-US" dirty="0"/>
              <a:t> will fund strategic activities supporting policy reform across the EU in education, training and youth.</a:t>
            </a:r>
            <a:endParaRPr lang="it-IT" dirty="0"/>
          </a:p>
          <a:p>
            <a:r>
              <a:rPr lang="en-US" dirty="0"/>
              <a:t>Key Action 3 covers the fields of higher education, vocational education and training, schools, adult education and youth.</a:t>
            </a:r>
            <a:endParaRPr lang="it-IT" dirty="0"/>
          </a:p>
          <a:p>
            <a:endParaRPr lang="it-IT" dirty="0"/>
          </a:p>
        </p:txBody>
      </p:sp>
    </p:spTree>
    <p:extLst>
      <p:ext uri="{BB962C8B-B14F-4D97-AF65-F5344CB8AC3E}">
        <p14:creationId xmlns:p14="http://schemas.microsoft.com/office/powerpoint/2010/main" val="93619597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7441D70D-75D0-D942-BAB5-5B4189518DAE}"/>
              </a:ext>
            </a:extLst>
          </p:cNvPr>
          <p:cNvSpPr>
            <a:spLocks noGrp="1"/>
          </p:cNvSpPr>
          <p:nvPr>
            <p:ph type="title"/>
          </p:nvPr>
        </p:nvSpPr>
        <p:spPr/>
        <p:txBody>
          <a:bodyPr>
            <a:normAutofit/>
          </a:bodyPr>
          <a:lstStyle/>
          <a:p>
            <a:r>
              <a:rPr lang="en-US" b="1" dirty="0"/>
              <a:t>Jean Monnet</a:t>
            </a:r>
            <a:endParaRPr lang="it-IT" dirty="0"/>
          </a:p>
        </p:txBody>
      </p:sp>
      <p:sp>
        <p:nvSpPr>
          <p:cNvPr id="3" name="Segnaposto contenuto 2">
            <a:extLst>
              <a:ext uri="{FF2B5EF4-FFF2-40B4-BE49-F238E27FC236}">
                <a16:creationId xmlns:a16="http://schemas.microsoft.com/office/drawing/2014/main" id="{5F832466-AAC5-0947-AF7D-93CE180CDF2B}"/>
              </a:ext>
            </a:extLst>
          </p:cNvPr>
          <p:cNvSpPr>
            <a:spLocks noGrp="1"/>
          </p:cNvSpPr>
          <p:nvPr>
            <p:ph idx="1"/>
          </p:nvPr>
        </p:nvSpPr>
        <p:spPr/>
        <p:txBody>
          <a:bodyPr>
            <a:normAutofit fontScale="85000" lnSpcReduction="20000"/>
          </a:bodyPr>
          <a:lstStyle/>
          <a:p>
            <a:r>
              <a:rPr lang="en-US" dirty="0"/>
              <a:t>Jean Monnet Activities are designed to promote excellence in teaching and research in the field of European Union studies worldwide. The activities also foster the dialogue between the academic world and policy-makers, in particular with the aim of enhancing governance of EU policies.</a:t>
            </a:r>
            <a:endParaRPr lang="it-IT" dirty="0"/>
          </a:p>
          <a:p>
            <a:r>
              <a:rPr lang="en-US" dirty="0"/>
              <a:t>European Union studies comprise the study of Europe in its entirety with particular emphasis on the European integration process in both its internal and external aspects. The discipline also covers the role of the EU in a </a:t>
            </a:r>
            <a:r>
              <a:rPr lang="en-US" dirty="0" err="1"/>
              <a:t>globalised</a:t>
            </a:r>
            <a:r>
              <a:rPr lang="en-US" dirty="0"/>
              <a:t> world and in promoting an active European citizenship and dialogue between people and cultures.</a:t>
            </a:r>
            <a:endParaRPr lang="it-IT" dirty="0"/>
          </a:p>
          <a:p>
            <a:endParaRPr lang="it-IT" dirty="0"/>
          </a:p>
        </p:txBody>
      </p:sp>
    </p:spTree>
    <p:extLst>
      <p:ext uri="{BB962C8B-B14F-4D97-AF65-F5344CB8AC3E}">
        <p14:creationId xmlns:p14="http://schemas.microsoft.com/office/powerpoint/2010/main" val="20971165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ED8E86B-29C1-F94D-B705-F73D674727B6}"/>
              </a:ext>
            </a:extLst>
          </p:cNvPr>
          <p:cNvSpPr>
            <a:spLocks noGrp="1"/>
          </p:cNvSpPr>
          <p:nvPr>
            <p:ph type="title"/>
          </p:nvPr>
        </p:nvSpPr>
        <p:spPr/>
        <p:txBody>
          <a:bodyPr>
            <a:normAutofit/>
          </a:bodyPr>
          <a:lstStyle/>
          <a:p>
            <a:r>
              <a:rPr lang="en-US" i="1" dirty="0"/>
              <a:t>What types of activities are supported?</a:t>
            </a:r>
            <a:endParaRPr lang="it-IT" dirty="0"/>
          </a:p>
        </p:txBody>
      </p:sp>
      <p:sp>
        <p:nvSpPr>
          <p:cNvPr id="3" name="Segnaposto contenuto 2">
            <a:extLst>
              <a:ext uri="{FF2B5EF4-FFF2-40B4-BE49-F238E27FC236}">
                <a16:creationId xmlns:a16="http://schemas.microsoft.com/office/drawing/2014/main" id="{6CC29393-F3C3-F642-A75C-05886158B73A}"/>
              </a:ext>
            </a:extLst>
          </p:cNvPr>
          <p:cNvSpPr>
            <a:spLocks noGrp="1"/>
          </p:cNvSpPr>
          <p:nvPr>
            <p:ph idx="1"/>
          </p:nvPr>
        </p:nvSpPr>
        <p:spPr/>
        <p:txBody>
          <a:bodyPr>
            <a:normAutofit fontScale="92500"/>
          </a:bodyPr>
          <a:lstStyle/>
          <a:p>
            <a:pPr lvl="0"/>
            <a:r>
              <a:rPr lang="en-US" dirty="0"/>
              <a:t>Teaching and Research: Jean Monnet Modules, Chairs and </a:t>
            </a:r>
            <a:r>
              <a:rPr lang="en-US" dirty="0" err="1"/>
              <a:t>Centres</a:t>
            </a:r>
            <a:r>
              <a:rPr lang="en-US" dirty="0"/>
              <a:t> of Excellence.</a:t>
            </a:r>
            <a:endParaRPr lang="it-IT" dirty="0"/>
          </a:p>
          <a:p>
            <a:pPr lvl="0"/>
            <a:r>
              <a:rPr lang="en-US" dirty="0"/>
              <a:t>Support to Associations: Jean Monnet support to Associations.</a:t>
            </a:r>
            <a:endParaRPr lang="it-IT" dirty="0"/>
          </a:p>
          <a:p>
            <a:pPr lvl="0"/>
            <a:r>
              <a:rPr lang="en-US" dirty="0"/>
              <a:t>Policy debate with the Academic World: Jean Monnet Networks and Jean Monnet Projects.</a:t>
            </a:r>
            <a:endParaRPr lang="it-IT" dirty="0"/>
          </a:p>
          <a:p>
            <a:pPr marL="0" indent="0">
              <a:buNone/>
            </a:pPr>
            <a:r>
              <a:rPr lang="en-US" dirty="0"/>
              <a:t>Key activities include courses, research, conferences, networking activities, and publications in the field of EU studies.</a:t>
            </a:r>
            <a:endParaRPr lang="it-IT" dirty="0"/>
          </a:p>
          <a:p>
            <a:pPr marL="0" indent="0">
              <a:buNone/>
            </a:pPr>
            <a:endParaRPr lang="it-IT" dirty="0"/>
          </a:p>
        </p:txBody>
      </p:sp>
    </p:spTree>
    <p:extLst>
      <p:ext uri="{BB962C8B-B14F-4D97-AF65-F5344CB8AC3E}">
        <p14:creationId xmlns:p14="http://schemas.microsoft.com/office/powerpoint/2010/main" val="297668499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4FB7045-C886-3F45-803B-F4724777149B}"/>
              </a:ext>
            </a:extLst>
          </p:cNvPr>
          <p:cNvSpPr>
            <a:spLocks noGrp="1"/>
          </p:cNvSpPr>
          <p:nvPr>
            <p:ph type="title"/>
          </p:nvPr>
        </p:nvSpPr>
        <p:spPr/>
        <p:txBody>
          <a:bodyPr>
            <a:normAutofit/>
          </a:bodyPr>
          <a:lstStyle/>
          <a:p>
            <a:r>
              <a:rPr lang="en-US" i="1" dirty="0"/>
              <a:t>What are the outcomes foreseen?</a:t>
            </a:r>
            <a:endParaRPr lang="it-IT" dirty="0"/>
          </a:p>
        </p:txBody>
      </p:sp>
      <p:sp>
        <p:nvSpPr>
          <p:cNvPr id="3" name="Segnaposto contenuto 2">
            <a:extLst>
              <a:ext uri="{FF2B5EF4-FFF2-40B4-BE49-F238E27FC236}">
                <a16:creationId xmlns:a16="http://schemas.microsoft.com/office/drawing/2014/main" id="{D0DFC069-45A5-1448-9B7D-1F81506C6D9D}"/>
              </a:ext>
            </a:extLst>
          </p:cNvPr>
          <p:cNvSpPr>
            <a:spLocks noGrp="1"/>
          </p:cNvSpPr>
          <p:nvPr>
            <p:ph idx="1"/>
          </p:nvPr>
        </p:nvSpPr>
        <p:spPr/>
        <p:txBody>
          <a:bodyPr>
            <a:normAutofit fontScale="77500" lnSpcReduction="20000"/>
          </a:bodyPr>
          <a:lstStyle/>
          <a:p>
            <a:pPr marL="0" indent="0">
              <a:buNone/>
            </a:pPr>
            <a:r>
              <a:rPr lang="en-US" i="1" dirty="0"/>
              <a:t>For participants directly or indirectly:</a:t>
            </a:r>
            <a:endParaRPr lang="it-IT" dirty="0"/>
          </a:p>
          <a:p>
            <a:pPr lvl="0"/>
            <a:r>
              <a:rPr lang="en-US" dirty="0"/>
              <a:t>enhanced employability and improved career prospects for young graduates, by including or reinforcing a European dimension in their studies;</a:t>
            </a:r>
            <a:endParaRPr lang="it-IT" dirty="0"/>
          </a:p>
          <a:p>
            <a:pPr lvl="0"/>
            <a:r>
              <a:rPr lang="en-US" dirty="0"/>
              <a:t>increased interest in understanding and participating in the European Union, leading to a more active citizenship;</a:t>
            </a:r>
            <a:endParaRPr lang="it-IT" dirty="0"/>
          </a:p>
          <a:p>
            <a:pPr lvl="0"/>
            <a:r>
              <a:rPr lang="en-US" dirty="0"/>
              <a:t>support for young researcher (i.e. who have obtained a PhD degree in the last five years) and professors who want to carry out research and teaching on EU subjects;</a:t>
            </a:r>
            <a:endParaRPr lang="it-IT" dirty="0"/>
          </a:p>
          <a:p>
            <a:pPr lvl="0"/>
            <a:r>
              <a:rPr lang="en-US" dirty="0"/>
              <a:t>increased </a:t>
            </a:r>
            <a:r>
              <a:rPr lang="en-US" dirty="0" err="1"/>
              <a:t>opportuntities</a:t>
            </a:r>
            <a:r>
              <a:rPr lang="en-US" dirty="0"/>
              <a:t> for academic staff in terms of professionals and career development.</a:t>
            </a:r>
            <a:endParaRPr lang="it-IT" dirty="0"/>
          </a:p>
          <a:p>
            <a:pPr marL="0" indent="0">
              <a:buNone/>
            </a:pPr>
            <a:endParaRPr lang="it-IT" dirty="0"/>
          </a:p>
        </p:txBody>
      </p:sp>
    </p:spTree>
    <p:extLst>
      <p:ext uri="{BB962C8B-B14F-4D97-AF65-F5344CB8AC3E}">
        <p14:creationId xmlns:p14="http://schemas.microsoft.com/office/powerpoint/2010/main" val="25402602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C4A3498-C801-524A-8D90-CB76A081583F}"/>
              </a:ext>
            </a:extLst>
          </p:cNvPr>
          <p:cNvSpPr>
            <a:spLocks noGrp="1"/>
          </p:cNvSpPr>
          <p:nvPr>
            <p:ph type="title"/>
          </p:nvPr>
        </p:nvSpPr>
        <p:spPr/>
        <p:txBody>
          <a:bodyPr/>
          <a:lstStyle/>
          <a:p>
            <a:r>
              <a:rPr lang="en-US" i="1" dirty="0"/>
              <a:t>What are the outcomes foreseen?</a:t>
            </a:r>
            <a:endParaRPr lang="it-IT" dirty="0"/>
          </a:p>
        </p:txBody>
      </p:sp>
      <p:sp>
        <p:nvSpPr>
          <p:cNvPr id="3" name="Segnaposto contenuto 2">
            <a:extLst>
              <a:ext uri="{FF2B5EF4-FFF2-40B4-BE49-F238E27FC236}">
                <a16:creationId xmlns:a16="http://schemas.microsoft.com/office/drawing/2014/main" id="{98DD852C-4BDD-FC46-9213-F94C4F1245AE}"/>
              </a:ext>
            </a:extLst>
          </p:cNvPr>
          <p:cNvSpPr>
            <a:spLocks noGrp="1"/>
          </p:cNvSpPr>
          <p:nvPr>
            <p:ph idx="1"/>
          </p:nvPr>
        </p:nvSpPr>
        <p:spPr/>
        <p:txBody>
          <a:bodyPr>
            <a:normAutofit fontScale="92500" lnSpcReduction="10000"/>
          </a:bodyPr>
          <a:lstStyle/>
          <a:p>
            <a:pPr marL="0" indent="0">
              <a:buNone/>
            </a:pPr>
            <a:r>
              <a:rPr lang="en-US" i="1" dirty="0"/>
              <a:t>For participating </a:t>
            </a:r>
            <a:r>
              <a:rPr lang="en-US" i="1" dirty="0" err="1"/>
              <a:t>organisations</a:t>
            </a:r>
            <a:r>
              <a:rPr lang="en-US" i="1" dirty="0"/>
              <a:t>:</a:t>
            </a:r>
            <a:endParaRPr lang="it-IT" dirty="0"/>
          </a:p>
          <a:p>
            <a:pPr lvl="0"/>
            <a:r>
              <a:rPr lang="en-US" dirty="0"/>
              <a:t>increased capacity to teach and research on EU matters;</a:t>
            </a:r>
            <a:endParaRPr lang="it-IT" dirty="0"/>
          </a:p>
          <a:p>
            <a:pPr lvl="0"/>
            <a:r>
              <a:rPr lang="en-US" dirty="0"/>
              <a:t>increased allocation of financial resources to teaching and research on EU subjects within the institution;</a:t>
            </a:r>
            <a:endParaRPr lang="it-IT" dirty="0"/>
          </a:p>
          <a:p>
            <a:pPr lvl="0"/>
            <a:r>
              <a:rPr lang="en-US" dirty="0"/>
              <a:t>more modern, dynamic, committed and professional environment inside the </a:t>
            </a:r>
            <a:r>
              <a:rPr lang="en-US" dirty="0" err="1"/>
              <a:t>organisation</a:t>
            </a:r>
            <a:r>
              <a:rPr lang="en-US" dirty="0"/>
              <a:t>; ready to integrate good practices and new EU subjects into didactic </a:t>
            </a:r>
            <a:r>
              <a:rPr lang="en-US" dirty="0" err="1"/>
              <a:t>programmes</a:t>
            </a:r>
            <a:r>
              <a:rPr lang="en-US" dirty="0"/>
              <a:t> and initiatives, open to synergies with other </a:t>
            </a:r>
            <a:r>
              <a:rPr lang="en-US" dirty="0" err="1"/>
              <a:t>organisations</a:t>
            </a:r>
            <a:r>
              <a:rPr lang="en-US" dirty="0"/>
              <a:t>.</a:t>
            </a:r>
            <a:endParaRPr lang="it-IT" dirty="0"/>
          </a:p>
          <a:p>
            <a:pPr marL="0" indent="0">
              <a:buNone/>
            </a:pPr>
            <a:endParaRPr lang="it-IT" dirty="0"/>
          </a:p>
        </p:txBody>
      </p:sp>
    </p:spTree>
    <p:extLst>
      <p:ext uri="{BB962C8B-B14F-4D97-AF65-F5344CB8AC3E}">
        <p14:creationId xmlns:p14="http://schemas.microsoft.com/office/powerpoint/2010/main" val="600637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F38823D-9C12-6049-BD5D-8253CE10011C}"/>
              </a:ext>
            </a:extLst>
          </p:cNvPr>
          <p:cNvSpPr>
            <a:spLocks noGrp="1"/>
          </p:cNvSpPr>
          <p:nvPr>
            <p:ph type="title"/>
          </p:nvPr>
        </p:nvSpPr>
        <p:spPr/>
        <p:txBody>
          <a:bodyPr>
            <a:normAutofit/>
          </a:bodyPr>
          <a:lstStyle/>
          <a:p>
            <a:r>
              <a:rPr lang="en-US" i="1" dirty="0"/>
              <a:t>Who can take part?</a:t>
            </a:r>
            <a:endParaRPr lang="it-IT" dirty="0"/>
          </a:p>
        </p:txBody>
      </p:sp>
      <p:sp>
        <p:nvSpPr>
          <p:cNvPr id="3" name="Segnaposto contenuto 2">
            <a:extLst>
              <a:ext uri="{FF2B5EF4-FFF2-40B4-BE49-F238E27FC236}">
                <a16:creationId xmlns:a16="http://schemas.microsoft.com/office/drawing/2014/main" id="{C57B15A2-F05B-2348-9452-D12922827F7E}"/>
              </a:ext>
            </a:extLst>
          </p:cNvPr>
          <p:cNvSpPr>
            <a:spLocks noGrp="1"/>
          </p:cNvSpPr>
          <p:nvPr>
            <p:ph idx="1"/>
          </p:nvPr>
        </p:nvSpPr>
        <p:spPr>
          <a:xfrm>
            <a:off x="1115568" y="2250831"/>
            <a:ext cx="10168128" cy="4173415"/>
          </a:xfrm>
        </p:spPr>
        <p:txBody>
          <a:bodyPr>
            <a:normAutofit fontScale="70000" lnSpcReduction="20000"/>
          </a:bodyPr>
          <a:lstStyle/>
          <a:p>
            <a:pPr marL="0" indent="0">
              <a:buNone/>
            </a:pPr>
            <a:r>
              <a:rPr lang="en-US" dirty="0"/>
              <a:t>Opportunities are available to higher education institutions worldwide. Furthermore certain actions are open to organizations active in the European Union subject area and associations of professors and researchers </a:t>
            </a:r>
            <a:r>
              <a:rPr lang="en-US" dirty="0" err="1"/>
              <a:t>specialising</a:t>
            </a:r>
            <a:r>
              <a:rPr lang="en-US" dirty="0"/>
              <a:t> in European Union Studies.</a:t>
            </a:r>
            <a:endParaRPr lang="it-IT" dirty="0"/>
          </a:p>
          <a:p>
            <a:pPr marL="0" indent="0">
              <a:buNone/>
            </a:pPr>
            <a:r>
              <a:rPr lang="en-US" dirty="0"/>
              <a:t>Individuals cannot apply for a grant.</a:t>
            </a:r>
            <a:endParaRPr lang="it-IT" dirty="0"/>
          </a:p>
          <a:p>
            <a:pPr marL="0" indent="0">
              <a:buNone/>
            </a:pPr>
            <a:r>
              <a:rPr lang="en-US" b="1" dirty="0"/>
              <a:t> </a:t>
            </a:r>
            <a:endParaRPr lang="it-IT" b="1" dirty="0"/>
          </a:p>
          <a:p>
            <a:pPr lvl="0"/>
            <a:r>
              <a:rPr lang="en-US" dirty="0"/>
              <a:t>Projects (60k), signatures-based</a:t>
            </a:r>
            <a:endParaRPr lang="it-IT" b="1" dirty="0"/>
          </a:p>
          <a:p>
            <a:pPr lvl="0"/>
            <a:r>
              <a:rPr lang="en-US" dirty="0"/>
              <a:t>Networks (300k, min. 3 partners), budget-based</a:t>
            </a:r>
            <a:endParaRPr lang="it-IT" b="1" dirty="0"/>
          </a:p>
          <a:p>
            <a:pPr lvl="0"/>
            <a:r>
              <a:rPr lang="en-US" dirty="0"/>
              <a:t>Modules (30k), teaching-based </a:t>
            </a:r>
            <a:endParaRPr lang="it-IT" b="1" dirty="0"/>
          </a:p>
          <a:p>
            <a:pPr lvl="0"/>
            <a:r>
              <a:rPr lang="en-US" dirty="0"/>
              <a:t>Chairs (50k), teaching-based</a:t>
            </a:r>
            <a:endParaRPr lang="it-IT" b="1" dirty="0"/>
          </a:p>
          <a:p>
            <a:pPr lvl="0"/>
            <a:r>
              <a:rPr lang="en-US" dirty="0"/>
              <a:t>Centre of Excellence (100k), budget-based</a:t>
            </a:r>
            <a:endParaRPr lang="it-IT" b="1" dirty="0"/>
          </a:p>
          <a:p>
            <a:pPr marL="0" indent="0">
              <a:buNone/>
            </a:pPr>
            <a:endParaRPr lang="it-IT" dirty="0"/>
          </a:p>
        </p:txBody>
      </p:sp>
    </p:spTree>
    <p:extLst>
      <p:ext uri="{BB962C8B-B14F-4D97-AF65-F5344CB8AC3E}">
        <p14:creationId xmlns:p14="http://schemas.microsoft.com/office/powerpoint/2010/main" val="140067365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684B07E-4011-634D-994C-D79208AA76E2}"/>
              </a:ext>
            </a:extLst>
          </p:cNvPr>
          <p:cNvSpPr>
            <a:spLocks noGrp="1"/>
          </p:cNvSpPr>
          <p:nvPr>
            <p:ph type="title"/>
          </p:nvPr>
        </p:nvSpPr>
        <p:spPr/>
        <p:txBody>
          <a:bodyPr/>
          <a:lstStyle/>
          <a:p>
            <a:r>
              <a:rPr lang="en-US" dirty="0"/>
              <a:t>A Jean Monnet Centre of Excellence…</a:t>
            </a:r>
            <a:endParaRPr lang="it-IT" dirty="0"/>
          </a:p>
        </p:txBody>
      </p:sp>
      <p:sp>
        <p:nvSpPr>
          <p:cNvPr id="3" name="Segnaposto contenuto 2">
            <a:extLst>
              <a:ext uri="{FF2B5EF4-FFF2-40B4-BE49-F238E27FC236}">
                <a16:creationId xmlns:a16="http://schemas.microsoft.com/office/drawing/2014/main" id="{F173380C-024F-B140-B89B-060BF8BCB66E}"/>
              </a:ext>
            </a:extLst>
          </p:cNvPr>
          <p:cNvSpPr>
            <a:spLocks noGrp="1"/>
          </p:cNvSpPr>
          <p:nvPr>
            <p:ph idx="1"/>
          </p:nvPr>
        </p:nvSpPr>
        <p:spPr>
          <a:xfrm>
            <a:off x="586153" y="2098431"/>
            <a:ext cx="11160370" cy="4478215"/>
          </a:xfrm>
        </p:spPr>
        <p:txBody>
          <a:bodyPr>
            <a:normAutofit fontScale="55000" lnSpcReduction="20000"/>
          </a:bodyPr>
          <a:lstStyle/>
          <a:p>
            <a:pPr marL="0" indent="0">
              <a:buNone/>
            </a:pPr>
            <a:r>
              <a:rPr lang="en-US" sz="3300" dirty="0"/>
              <a:t>… is a focal point of competence and knowledge on European Union subjects. It brings together high-level experts to create links between the various disciplines and resources in European studies and to form links with academic institutions in other countries.</a:t>
            </a:r>
            <a:endParaRPr lang="it-IT" sz="3300" dirty="0"/>
          </a:p>
          <a:p>
            <a:pPr marL="0" indent="0">
              <a:buNone/>
            </a:pPr>
            <a:r>
              <a:rPr lang="en-US" sz="3300" dirty="0"/>
              <a:t>The </a:t>
            </a:r>
            <a:r>
              <a:rPr lang="en-US" sz="3300" dirty="0" err="1"/>
              <a:t>Centres</a:t>
            </a:r>
            <a:r>
              <a:rPr lang="en-US" sz="3300" dirty="0"/>
              <a:t> play a key role in reaching out to students from faculties not normally dealing with European Union issues as well as to policy makers, civil servants, </a:t>
            </a:r>
            <a:r>
              <a:rPr lang="en-US" sz="3300" dirty="0" err="1"/>
              <a:t>organised</a:t>
            </a:r>
            <a:r>
              <a:rPr lang="en-US" sz="3300" dirty="0"/>
              <a:t> civil society and the general public at large.</a:t>
            </a:r>
            <a:endParaRPr lang="it-IT" sz="3300" dirty="0"/>
          </a:p>
          <a:p>
            <a:pPr marL="0" indent="0">
              <a:buNone/>
            </a:pPr>
            <a:r>
              <a:rPr lang="it-IT" sz="3300" dirty="0"/>
              <a:t>The </a:t>
            </a:r>
            <a:r>
              <a:rPr lang="it-IT" sz="3300" dirty="0" err="1"/>
              <a:t>following</a:t>
            </a:r>
            <a:r>
              <a:rPr lang="it-IT" sz="3300" dirty="0"/>
              <a:t> </a:t>
            </a:r>
            <a:r>
              <a:rPr lang="it-IT" sz="3300" dirty="0" err="1"/>
              <a:t>activities</a:t>
            </a:r>
            <a:r>
              <a:rPr lang="it-IT" sz="3300" dirty="0"/>
              <a:t>:</a:t>
            </a:r>
          </a:p>
          <a:p>
            <a:pPr lvl="0"/>
            <a:r>
              <a:rPr lang="en-US" sz="3300" dirty="0" err="1"/>
              <a:t>organising</a:t>
            </a:r>
            <a:r>
              <a:rPr lang="en-US" sz="3300" dirty="0"/>
              <a:t> and coordinating resources related to European Union studies</a:t>
            </a:r>
            <a:endParaRPr lang="it-IT" sz="3300" dirty="0"/>
          </a:p>
          <a:p>
            <a:pPr lvl="0"/>
            <a:r>
              <a:rPr lang="en-US" sz="3300" dirty="0"/>
              <a:t>leading research activities in specific European Union subjects</a:t>
            </a:r>
            <a:endParaRPr lang="it-IT" sz="3300" dirty="0"/>
          </a:p>
          <a:p>
            <a:pPr lvl="0"/>
            <a:r>
              <a:rPr lang="en-US" sz="3300" dirty="0"/>
              <a:t>developing content on EU subjects to update and complement current curricula</a:t>
            </a:r>
            <a:endParaRPr lang="it-IT" sz="3300" dirty="0"/>
          </a:p>
          <a:p>
            <a:pPr lvl="0"/>
            <a:r>
              <a:rPr lang="en-US" sz="3300" dirty="0"/>
              <a:t>debate and exchange of experiences about the EU, where possible in partnership with local stakeholders and/or EU Representations Offices in Member States and EU Delegations in third countries</a:t>
            </a:r>
            <a:endParaRPr lang="it-IT" sz="3300" dirty="0"/>
          </a:p>
          <a:p>
            <a:pPr lvl="0"/>
            <a:r>
              <a:rPr lang="en-US" sz="3300" dirty="0"/>
              <a:t>publication of results of research activities</a:t>
            </a:r>
            <a:endParaRPr lang="it-IT" sz="3300" dirty="0"/>
          </a:p>
          <a:p>
            <a:pPr marL="0" indent="0">
              <a:buNone/>
            </a:pPr>
            <a:endParaRPr lang="it-IT" b="1" dirty="0"/>
          </a:p>
        </p:txBody>
      </p:sp>
    </p:spTree>
    <p:extLst>
      <p:ext uri="{BB962C8B-B14F-4D97-AF65-F5344CB8AC3E}">
        <p14:creationId xmlns:p14="http://schemas.microsoft.com/office/powerpoint/2010/main" val="359363974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9EA1DEC-51CC-3A4C-9CAE-1620C10404A9}"/>
              </a:ext>
            </a:extLst>
          </p:cNvPr>
          <p:cNvSpPr>
            <a:spLocks noGrp="1"/>
          </p:cNvSpPr>
          <p:nvPr>
            <p:ph type="title"/>
          </p:nvPr>
        </p:nvSpPr>
        <p:spPr/>
        <p:txBody>
          <a:bodyPr>
            <a:normAutofit/>
          </a:bodyPr>
          <a:lstStyle/>
          <a:p>
            <a:r>
              <a:rPr lang="en-US" b="1" dirty="0"/>
              <a:t>Sport</a:t>
            </a:r>
            <a:endParaRPr lang="it-IT" dirty="0"/>
          </a:p>
        </p:txBody>
      </p:sp>
      <p:sp>
        <p:nvSpPr>
          <p:cNvPr id="3" name="Segnaposto contenuto 2">
            <a:extLst>
              <a:ext uri="{FF2B5EF4-FFF2-40B4-BE49-F238E27FC236}">
                <a16:creationId xmlns:a16="http://schemas.microsoft.com/office/drawing/2014/main" id="{867B17B8-5ECF-1F45-8337-2BA99BC0E901}"/>
              </a:ext>
            </a:extLst>
          </p:cNvPr>
          <p:cNvSpPr>
            <a:spLocks noGrp="1"/>
          </p:cNvSpPr>
          <p:nvPr>
            <p:ph idx="1"/>
          </p:nvPr>
        </p:nvSpPr>
        <p:spPr/>
        <p:txBody>
          <a:bodyPr>
            <a:normAutofit fontScale="92500" lnSpcReduction="20000"/>
          </a:bodyPr>
          <a:lstStyle/>
          <a:p>
            <a:pPr marL="0" indent="0">
              <a:buNone/>
            </a:pPr>
            <a:r>
              <a:rPr lang="en-US" dirty="0"/>
              <a:t>Erasmus+ Sport aims to promote good governance and tackle cross-border threats to the integrity of sport. Erasmus+ funding in the field of sport aims to support actions that result in the development, transfer, and implementation of innovative ideas and practices in sport at a European, national, regional and local level.</a:t>
            </a:r>
            <a:endParaRPr lang="it-IT" dirty="0"/>
          </a:p>
          <a:p>
            <a:pPr marL="0" indent="0">
              <a:buNone/>
            </a:pPr>
            <a:r>
              <a:rPr lang="en-US" dirty="0"/>
              <a:t>The main aim of the Sport Action is to promote fair play and cooperation in sport in order to respond to major challenges facing the sector today.</a:t>
            </a:r>
            <a:endParaRPr lang="it-IT" dirty="0"/>
          </a:p>
          <a:p>
            <a:pPr marL="0" indent="0">
              <a:buNone/>
            </a:pPr>
            <a:endParaRPr lang="it-IT" dirty="0"/>
          </a:p>
        </p:txBody>
      </p:sp>
    </p:spTree>
    <p:extLst>
      <p:ext uri="{BB962C8B-B14F-4D97-AF65-F5344CB8AC3E}">
        <p14:creationId xmlns:p14="http://schemas.microsoft.com/office/powerpoint/2010/main" val="393017302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BBD2A49-3308-B146-AFD4-F4A945C61986}"/>
              </a:ext>
            </a:extLst>
          </p:cNvPr>
          <p:cNvSpPr>
            <a:spLocks noGrp="1"/>
          </p:cNvSpPr>
          <p:nvPr>
            <p:ph type="title"/>
          </p:nvPr>
        </p:nvSpPr>
        <p:spPr/>
        <p:txBody>
          <a:bodyPr>
            <a:normAutofit/>
          </a:bodyPr>
          <a:lstStyle/>
          <a:p>
            <a:r>
              <a:rPr lang="en-US" b="1" dirty="0"/>
              <a:t>Creative Europe</a:t>
            </a:r>
            <a:endParaRPr lang="it-IT" dirty="0"/>
          </a:p>
        </p:txBody>
      </p:sp>
      <p:sp>
        <p:nvSpPr>
          <p:cNvPr id="3" name="Segnaposto contenuto 2">
            <a:extLst>
              <a:ext uri="{FF2B5EF4-FFF2-40B4-BE49-F238E27FC236}">
                <a16:creationId xmlns:a16="http://schemas.microsoft.com/office/drawing/2014/main" id="{B19E6D54-5844-B244-9942-0FB468EDC25F}"/>
              </a:ext>
            </a:extLst>
          </p:cNvPr>
          <p:cNvSpPr>
            <a:spLocks noGrp="1"/>
          </p:cNvSpPr>
          <p:nvPr>
            <p:ph idx="1"/>
          </p:nvPr>
        </p:nvSpPr>
        <p:spPr/>
        <p:txBody>
          <a:bodyPr>
            <a:normAutofit fontScale="92500" lnSpcReduction="20000"/>
          </a:bodyPr>
          <a:lstStyle/>
          <a:p>
            <a:pPr marL="0" indent="0">
              <a:buNone/>
            </a:pPr>
            <a:r>
              <a:rPr lang="en-US" b="1" dirty="0"/>
              <a:t>The Creative Europe </a:t>
            </a:r>
            <a:r>
              <a:rPr lang="en-US" b="1" dirty="0" err="1"/>
              <a:t>programme</a:t>
            </a:r>
            <a:r>
              <a:rPr lang="en-US" b="1" dirty="0"/>
              <a:t> aims to support the European audiovisual, cultural and creative sector. </a:t>
            </a:r>
            <a:r>
              <a:rPr lang="en-US" dirty="0"/>
              <a:t>The different funding schemes encourage the audiovisual, cultural and creative players to operate across Europe, to reach new audiences and to develop the skills needed in the digital age.</a:t>
            </a:r>
            <a:r>
              <a:rPr lang="en-US" b="1" dirty="0"/>
              <a:t> </a:t>
            </a:r>
            <a:r>
              <a:rPr lang="en-US" dirty="0"/>
              <a:t>By helping European cultural and audiovisual works to reach audiences in other countries, the </a:t>
            </a:r>
            <a:r>
              <a:rPr lang="en-US" dirty="0" err="1"/>
              <a:t>programme</a:t>
            </a:r>
            <a:r>
              <a:rPr lang="en-US" dirty="0"/>
              <a:t> will also contribute to safeguarding cultural and linguistic diversity.</a:t>
            </a:r>
            <a:r>
              <a:rPr lang="en-US" b="1" dirty="0"/>
              <a:t> The </a:t>
            </a:r>
            <a:r>
              <a:rPr lang="en-US" b="1" dirty="0" err="1"/>
              <a:t>programme</a:t>
            </a:r>
            <a:r>
              <a:rPr lang="en-US" b="1" dirty="0"/>
              <a:t> builds on and bring together the former Culture, MEDIA and MEDIA Mundus </a:t>
            </a:r>
            <a:r>
              <a:rPr lang="en-US" b="1" dirty="0" err="1"/>
              <a:t>Programmes</a:t>
            </a:r>
            <a:r>
              <a:rPr lang="en-US" b="1" dirty="0"/>
              <a:t> (2007-2013).</a:t>
            </a:r>
            <a:endParaRPr lang="it-IT" dirty="0"/>
          </a:p>
          <a:p>
            <a:endParaRPr lang="it-IT" dirty="0"/>
          </a:p>
        </p:txBody>
      </p:sp>
    </p:spTree>
    <p:extLst>
      <p:ext uri="{BB962C8B-B14F-4D97-AF65-F5344CB8AC3E}">
        <p14:creationId xmlns:p14="http://schemas.microsoft.com/office/powerpoint/2010/main" val="228593039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00CCEA9-60F5-E346-A87D-592F94EF4959}"/>
              </a:ext>
            </a:extLst>
          </p:cNvPr>
          <p:cNvSpPr>
            <a:spLocks noGrp="1"/>
          </p:cNvSpPr>
          <p:nvPr>
            <p:ph type="title"/>
          </p:nvPr>
        </p:nvSpPr>
        <p:spPr/>
        <p:txBody>
          <a:bodyPr>
            <a:normAutofit/>
          </a:bodyPr>
          <a:lstStyle/>
          <a:p>
            <a:r>
              <a:rPr lang="en-US" b="1" dirty="0"/>
              <a:t>Culture</a:t>
            </a:r>
            <a:endParaRPr lang="it-IT" dirty="0"/>
          </a:p>
        </p:txBody>
      </p:sp>
      <p:sp>
        <p:nvSpPr>
          <p:cNvPr id="3" name="Segnaposto contenuto 2">
            <a:extLst>
              <a:ext uri="{FF2B5EF4-FFF2-40B4-BE49-F238E27FC236}">
                <a16:creationId xmlns:a16="http://schemas.microsoft.com/office/drawing/2014/main" id="{7EFCBF47-C095-794A-BE9D-DD13DF54461F}"/>
              </a:ext>
            </a:extLst>
          </p:cNvPr>
          <p:cNvSpPr>
            <a:spLocks noGrp="1"/>
          </p:cNvSpPr>
          <p:nvPr>
            <p:ph idx="1"/>
          </p:nvPr>
        </p:nvSpPr>
        <p:spPr/>
        <p:txBody>
          <a:bodyPr>
            <a:normAutofit fontScale="85000" lnSpcReduction="10000"/>
          </a:bodyPr>
          <a:lstStyle/>
          <a:p>
            <a:r>
              <a:rPr lang="en-US" dirty="0"/>
              <a:t>The Culture sub-</a:t>
            </a:r>
            <a:r>
              <a:rPr lang="en-US" dirty="0" err="1"/>
              <a:t>programme</a:t>
            </a:r>
            <a:r>
              <a:rPr lang="en-US" dirty="0"/>
              <a:t> helps cultural and creative </a:t>
            </a:r>
            <a:r>
              <a:rPr lang="en-US" dirty="0" err="1"/>
              <a:t>organisations</a:t>
            </a:r>
            <a:r>
              <a:rPr lang="en-US" dirty="0"/>
              <a:t> to operate transnationally and promotes the cross-border circulation of works of culture and the mobility of cultural players.</a:t>
            </a:r>
            <a:endParaRPr lang="it-IT" dirty="0"/>
          </a:p>
          <a:p>
            <a:r>
              <a:rPr lang="en-US" dirty="0"/>
              <a:t>It provides financial support to projects with a European dimension aiming to share cultural content across borders.</a:t>
            </a:r>
            <a:endParaRPr lang="it-IT" dirty="0"/>
          </a:p>
          <a:p>
            <a:r>
              <a:rPr lang="en-US" dirty="0"/>
              <a:t>Funding opportunities cover a diverse range of schemes: Cooperation projects, Literary Translation, Networks or Platforms. The supported activities aim to enable cultural and creative players to work internationally.</a:t>
            </a:r>
            <a:endParaRPr lang="it-IT" dirty="0"/>
          </a:p>
        </p:txBody>
      </p:sp>
    </p:spTree>
    <p:extLst>
      <p:ext uri="{BB962C8B-B14F-4D97-AF65-F5344CB8AC3E}">
        <p14:creationId xmlns:p14="http://schemas.microsoft.com/office/powerpoint/2010/main" val="300414321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C0FFE62-767A-3C4A-8881-A94A075A6835}"/>
              </a:ext>
            </a:extLst>
          </p:cNvPr>
          <p:cNvSpPr>
            <a:spLocks noGrp="1"/>
          </p:cNvSpPr>
          <p:nvPr>
            <p:ph type="title"/>
          </p:nvPr>
        </p:nvSpPr>
        <p:spPr/>
        <p:txBody>
          <a:bodyPr>
            <a:normAutofit/>
          </a:bodyPr>
          <a:lstStyle/>
          <a:p>
            <a:r>
              <a:rPr lang="en-US" b="1" dirty="0"/>
              <a:t>Media</a:t>
            </a:r>
            <a:endParaRPr lang="it-IT" dirty="0"/>
          </a:p>
        </p:txBody>
      </p:sp>
      <p:sp>
        <p:nvSpPr>
          <p:cNvPr id="3" name="Segnaposto contenuto 2">
            <a:extLst>
              <a:ext uri="{FF2B5EF4-FFF2-40B4-BE49-F238E27FC236}">
                <a16:creationId xmlns:a16="http://schemas.microsoft.com/office/drawing/2014/main" id="{2B5FFEB0-0515-AF41-B1BE-04AA821D9D2A}"/>
              </a:ext>
            </a:extLst>
          </p:cNvPr>
          <p:cNvSpPr>
            <a:spLocks noGrp="1"/>
          </p:cNvSpPr>
          <p:nvPr>
            <p:ph idx="1"/>
          </p:nvPr>
        </p:nvSpPr>
        <p:spPr/>
        <p:txBody>
          <a:bodyPr>
            <a:normAutofit fontScale="92500"/>
          </a:bodyPr>
          <a:lstStyle/>
          <a:p>
            <a:pPr marL="0" indent="0">
              <a:buNone/>
            </a:pPr>
            <a:r>
              <a:rPr lang="en-US" dirty="0"/>
              <a:t>The MEDIA sub-</a:t>
            </a:r>
            <a:r>
              <a:rPr lang="en-US" dirty="0" err="1"/>
              <a:t>programme</a:t>
            </a:r>
            <a:r>
              <a:rPr lang="en-US" dirty="0"/>
              <a:t> of Creative Europe supports the EU film and audiovisual industries financially in the development, distribution and promotion of their work. It helps to launch projects with a European dimension and nurtures new technologies; it enables European films and audiovisual works including feature films, television drama, documentaries and new media to find markets beyond national and European borders; it funds training and film development schemes.</a:t>
            </a:r>
            <a:endParaRPr lang="it-IT" dirty="0"/>
          </a:p>
          <a:p>
            <a:endParaRPr lang="it-IT" dirty="0"/>
          </a:p>
        </p:txBody>
      </p:sp>
    </p:spTree>
    <p:extLst>
      <p:ext uri="{BB962C8B-B14F-4D97-AF65-F5344CB8AC3E}">
        <p14:creationId xmlns:p14="http://schemas.microsoft.com/office/powerpoint/2010/main" val="369832973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0BA75DE-E3C9-0D4B-B7C0-72EBF939AC11}"/>
              </a:ext>
            </a:extLst>
          </p:cNvPr>
          <p:cNvSpPr>
            <a:spLocks noGrp="1"/>
          </p:cNvSpPr>
          <p:nvPr>
            <p:ph type="title"/>
          </p:nvPr>
        </p:nvSpPr>
        <p:spPr/>
        <p:txBody>
          <a:bodyPr>
            <a:normAutofit/>
          </a:bodyPr>
          <a:lstStyle/>
          <a:p>
            <a:r>
              <a:rPr lang="en-US" b="1" dirty="0"/>
              <a:t>Europe for Citizens</a:t>
            </a:r>
            <a:endParaRPr lang="it-IT" dirty="0"/>
          </a:p>
        </p:txBody>
      </p:sp>
      <p:sp>
        <p:nvSpPr>
          <p:cNvPr id="3" name="Segnaposto contenuto 2">
            <a:extLst>
              <a:ext uri="{FF2B5EF4-FFF2-40B4-BE49-F238E27FC236}">
                <a16:creationId xmlns:a16="http://schemas.microsoft.com/office/drawing/2014/main" id="{2FACDE4C-51C1-8644-9A61-3DA8EEE748E4}"/>
              </a:ext>
            </a:extLst>
          </p:cNvPr>
          <p:cNvSpPr>
            <a:spLocks noGrp="1"/>
          </p:cNvSpPr>
          <p:nvPr>
            <p:ph idx="1"/>
          </p:nvPr>
        </p:nvSpPr>
        <p:spPr/>
        <p:txBody>
          <a:bodyPr/>
          <a:lstStyle/>
          <a:p>
            <a:r>
              <a:rPr lang="en-US" dirty="0"/>
              <a:t>The aim of the Europe for Citizens </a:t>
            </a:r>
            <a:r>
              <a:rPr lang="en-US" dirty="0" err="1"/>
              <a:t>Programme</a:t>
            </a:r>
            <a:r>
              <a:rPr lang="en-US" dirty="0"/>
              <a:t> is to contribute to citizens' understanding of the EU, its history and diversity and to encourage the democratic participation of citizens at EU level.</a:t>
            </a:r>
            <a:endParaRPr lang="it-IT" dirty="0"/>
          </a:p>
          <a:p>
            <a:r>
              <a:rPr lang="en-US" dirty="0"/>
              <a:t>It is organized in “Strands”.</a:t>
            </a:r>
            <a:endParaRPr lang="it-IT" dirty="0"/>
          </a:p>
          <a:p>
            <a:endParaRPr lang="it-IT" dirty="0"/>
          </a:p>
        </p:txBody>
      </p:sp>
    </p:spTree>
    <p:extLst>
      <p:ext uri="{BB962C8B-B14F-4D97-AF65-F5344CB8AC3E}">
        <p14:creationId xmlns:p14="http://schemas.microsoft.com/office/powerpoint/2010/main" val="366264660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B88E9D8-085A-0145-B27B-18E52FD77135}"/>
              </a:ext>
            </a:extLst>
          </p:cNvPr>
          <p:cNvSpPr>
            <a:spLocks noGrp="1"/>
          </p:cNvSpPr>
          <p:nvPr>
            <p:ph type="title"/>
          </p:nvPr>
        </p:nvSpPr>
        <p:spPr/>
        <p:txBody>
          <a:bodyPr>
            <a:normAutofit/>
          </a:bodyPr>
          <a:lstStyle/>
          <a:p>
            <a:r>
              <a:rPr lang="en-US" b="1" dirty="0"/>
              <a:t>Strands </a:t>
            </a:r>
            <a:endParaRPr lang="it-IT" dirty="0"/>
          </a:p>
        </p:txBody>
      </p:sp>
      <p:sp>
        <p:nvSpPr>
          <p:cNvPr id="3" name="Segnaposto contenuto 2">
            <a:extLst>
              <a:ext uri="{FF2B5EF4-FFF2-40B4-BE49-F238E27FC236}">
                <a16:creationId xmlns:a16="http://schemas.microsoft.com/office/drawing/2014/main" id="{9FE5AC5C-DF5C-2F4A-AF86-A9889DD0D33E}"/>
              </a:ext>
            </a:extLst>
          </p:cNvPr>
          <p:cNvSpPr>
            <a:spLocks noGrp="1"/>
          </p:cNvSpPr>
          <p:nvPr>
            <p:ph idx="1"/>
          </p:nvPr>
        </p:nvSpPr>
        <p:spPr>
          <a:xfrm>
            <a:off x="855785" y="2157046"/>
            <a:ext cx="10427911" cy="4290646"/>
          </a:xfrm>
        </p:spPr>
        <p:txBody>
          <a:bodyPr>
            <a:normAutofit fontScale="55000" lnSpcReduction="20000"/>
          </a:bodyPr>
          <a:lstStyle/>
          <a:p>
            <a:pPr marL="0" indent="0">
              <a:buNone/>
            </a:pPr>
            <a:r>
              <a:rPr lang="en-US" i="1" u="sng" dirty="0">
                <a:hlinkClick r:id="rId2"/>
              </a:rPr>
              <a:t>European remembrance</a:t>
            </a:r>
            <a:endParaRPr lang="it-IT" dirty="0"/>
          </a:p>
          <a:p>
            <a:pPr marL="0" indent="0">
              <a:buNone/>
            </a:pPr>
            <a:r>
              <a:rPr lang="en-US" dirty="0"/>
              <a:t>This strand supports activities inviting reflection on European cultural diversity and on common values. It aims to finance projects reflecting on causes of totalitarian regimes</a:t>
            </a:r>
            <a:r>
              <a:rPr lang="en-US" b="1" dirty="0"/>
              <a:t> </a:t>
            </a:r>
            <a:r>
              <a:rPr lang="en-US" dirty="0"/>
              <a:t>in Europe's modern history (especially, but not exclusively, Nazism that led to the Holocaust, Fascism, Stalinism and totalitarian communist regimes) and to commemorate the victims of their crimes.</a:t>
            </a:r>
            <a:endParaRPr lang="it-IT" dirty="0"/>
          </a:p>
          <a:p>
            <a:pPr marL="0" indent="0">
              <a:buNone/>
            </a:pPr>
            <a:r>
              <a:rPr lang="en-US" dirty="0"/>
              <a:t>This strand also concerns other defining moments and reference points in recent European history. Preference will be given to projects encouraging tolerance, mutual understanding, intercultural dialogue and reconciliation.</a:t>
            </a:r>
            <a:endParaRPr lang="it-IT" dirty="0"/>
          </a:p>
          <a:p>
            <a:pPr marL="0" indent="0">
              <a:buNone/>
            </a:pPr>
            <a:r>
              <a:rPr lang="it-IT" dirty="0" err="1"/>
              <a:t>Projects</a:t>
            </a:r>
            <a:r>
              <a:rPr lang="it-IT" dirty="0"/>
              <a:t> under </a:t>
            </a:r>
            <a:r>
              <a:rPr lang="it-IT" dirty="0" err="1"/>
              <a:t>this</a:t>
            </a:r>
            <a:r>
              <a:rPr lang="it-IT" dirty="0"/>
              <a:t> </a:t>
            </a:r>
            <a:r>
              <a:rPr lang="it-IT" dirty="0" err="1"/>
              <a:t>strand</a:t>
            </a:r>
            <a:r>
              <a:rPr lang="it-IT" dirty="0"/>
              <a:t> </a:t>
            </a:r>
            <a:r>
              <a:rPr lang="it-IT" dirty="0" err="1"/>
              <a:t>should</a:t>
            </a:r>
            <a:endParaRPr lang="it-IT" dirty="0"/>
          </a:p>
          <a:p>
            <a:pPr lvl="0"/>
            <a:r>
              <a:rPr lang="en-US" dirty="0"/>
              <a:t>Include different types of </a:t>
            </a:r>
            <a:r>
              <a:rPr lang="en-US" dirty="0" err="1"/>
              <a:t>organisations</a:t>
            </a:r>
            <a:r>
              <a:rPr lang="en-US" dirty="0"/>
              <a:t> (local authorities, NGOs, research institutes etc.)</a:t>
            </a:r>
            <a:endParaRPr lang="it-IT" dirty="0"/>
          </a:p>
          <a:p>
            <a:pPr lvl="0"/>
            <a:r>
              <a:rPr lang="en-US" dirty="0"/>
              <a:t>Develop different types of activities (research, exhibitions, public debates, non-formal education etc.)</a:t>
            </a:r>
            <a:endParaRPr lang="it-IT" dirty="0"/>
          </a:p>
          <a:p>
            <a:pPr lvl="0"/>
            <a:r>
              <a:rPr lang="en-US" dirty="0"/>
              <a:t>Involve citizens from different target groups</a:t>
            </a:r>
            <a:endParaRPr lang="it-IT" dirty="0"/>
          </a:p>
          <a:p>
            <a:pPr lvl="0"/>
            <a:r>
              <a:rPr lang="en-US" dirty="0"/>
              <a:t>Be implemented on a transnational level, or with a clear European dimension</a:t>
            </a:r>
            <a:endParaRPr lang="it-IT" dirty="0"/>
          </a:p>
          <a:p>
            <a:endParaRPr lang="it-IT" dirty="0"/>
          </a:p>
        </p:txBody>
      </p:sp>
    </p:spTree>
    <p:extLst>
      <p:ext uri="{BB962C8B-B14F-4D97-AF65-F5344CB8AC3E}">
        <p14:creationId xmlns:p14="http://schemas.microsoft.com/office/powerpoint/2010/main" val="248775716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01C7C0B-4020-FC4E-878A-64BA52575E7F}"/>
              </a:ext>
            </a:extLst>
          </p:cNvPr>
          <p:cNvSpPr>
            <a:spLocks noGrp="1"/>
          </p:cNvSpPr>
          <p:nvPr>
            <p:ph type="title"/>
          </p:nvPr>
        </p:nvSpPr>
        <p:spPr/>
        <p:txBody>
          <a:bodyPr>
            <a:normAutofit/>
          </a:bodyPr>
          <a:lstStyle/>
          <a:p>
            <a:r>
              <a:rPr lang="en-US" b="1" dirty="0"/>
              <a:t>Strands </a:t>
            </a:r>
            <a:endParaRPr lang="it-IT" dirty="0"/>
          </a:p>
        </p:txBody>
      </p:sp>
      <p:sp>
        <p:nvSpPr>
          <p:cNvPr id="3" name="Segnaposto contenuto 2">
            <a:extLst>
              <a:ext uri="{FF2B5EF4-FFF2-40B4-BE49-F238E27FC236}">
                <a16:creationId xmlns:a16="http://schemas.microsoft.com/office/drawing/2014/main" id="{B83F4231-10BD-FE4E-9483-892976F8BFD9}"/>
              </a:ext>
            </a:extLst>
          </p:cNvPr>
          <p:cNvSpPr>
            <a:spLocks noGrp="1"/>
          </p:cNvSpPr>
          <p:nvPr>
            <p:ph idx="1"/>
          </p:nvPr>
        </p:nvSpPr>
        <p:spPr>
          <a:xfrm>
            <a:off x="621323" y="2168769"/>
            <a:ext cx="10662373" cy="4314093"/>
          </a:xfrm>
        </p:spPr>
        <p:txBody>
          <a:bodyPr>
            <a:normAutofit fontScale="55000" lnSpcReduction="20000"/>
          </a:bodyPr>
          <a:lstStyle/>
          <a:p>
            <a:pPr marL="0" indent="0">
              <a:buNone/>
            </a:pPr>
            <a:r>
              <a:rPr lang="en-US" i="1" u="sng" dirty="0">
                <a:hlinkClick r:id="rId2"/>
              </a:rPr>
              <a:t>Democratic engagement and civic participation</a:t>
            </a:r>
            <a:endParaRPr lang="it-IT" dirty="0"/>
          </a:p>
          <a:p>
            <a:pPr marL="0" indent="0">
              <a:buNone/>
            </a:pPr>
            <a:r>
              <a:rPr lang="en-US" dirty="0"/>
              <a:t>This strand supports:</a:t>
            </a:r>
            <a:endParaRPr lang="it-IT" dirty="0"/>
          </a:p>
          <a:p>
            <a:pPr lvl="0"/>
            <a:r>
              <a:rPr lang="en-US" dirty="0"/>
              <a:t>Activities covering civic participation, focusing in particular on European Union policies</a:t>
            </a:r>
            <a:endParaRPr lang="it-IT" dirty="0"/>
          </a:p>
          <a:p>
            <a:pPr lvl="0"/>
            <a:r>
              <a:rPr lang="en-US" dirty="0"/>
              <a:t>Initiatives developing opportunities for mutual understanding, intercultural learning, solidarity, societal engagement and volunteering at EU level</a:t>
            </a:r>
            <a:endParaRPr lang="it-IT" dirty="0"/>
          </a:p>
          <a:p>
            <a:pPr marL="0" indent="0">
              <a:buNone/>
            </a:pPr>
            <a:r>
              <a:rPr lang="en-US" dirty="0"/>
              <a:t>The strand includes three specific measures:</a:t>
            </a:r>
            <a:endParaRPr lang="it-IT" dirty="0"/>
          </a:p>
          <a:p>
            <a:pPr lvl="0"/>
            <a:r>
              <a:rPr lang="en-US" dirty="0"/>
              <a:t>Town twinning – supporting projects bringing together citizens from twinned towns. By </a:t>
            </a:r>
            <a:r>
              <a:rPr lang="en-US" dirty="0" err="1"/>
              <a:t>mobilising</a:t>
            </a:r>
            <a:r>
              <a:rPr lang="en-US" dirty="0"/>
              <a:t> citizens at local and EU levels to debate on concrete issues from the European political agenda, this measure will seek to promote civic participation in the EU policy making process and develop opportunities for societal engagement and volunteering at EU level</a:t>
            </a:r>
            <a:endParaRPr lang="it-IT" dirty="0"/>
          </a:p>
          <a:p>
            <a:pPr lvl="0"/>
            <a:r>
              <a:rPr lang="en-US" dirty="0"/>
              <a:t>Networks of towns – providing funding to municipalities and associations working together on a common theme in a long term perspective, and wishing to develop networks of towns to make their cooperation more sustainable</a:t>
            </a:r>
            <a:endParaRPr lang="it-IT" dirty="0"/>
          </a:p>
          <a:p>
            <a:pPr lvl="0"/>
            <a:r>
              <a:rPr lang="en-US" dirty="0"/>
              <a:t>Civil society projects – supporting projects gathering citizens in activities directly linked to EU policies, providing an opportunity for direct participation in the policy making process. Funded activities may include: promotion of societal engagement and solidarity, gathering of opinions, volunteering</a:t>
            </a:r>
            <a:endParaRPr lang="it-IT" dirty="0"/>
          </a:p>
          <a:p>
            <a:endParaRPr lang="it-IT" dirty="0"/>
          </a:p>
        </p:txBody>
      </p:sp>
    </p:spTree>
    <p:extLst>
      <p:ext uri="{BB962C8B-B14F-4D97-AF65-F5344CB8AC3E}">
        <p14:creationId xmlns:p14="http://schemas.microsoft.com/office/powerpoint/2010/main" val="172294502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B618A4E-6B29-1641-8DC1-5377ED6464ED}"/>
              </a:ext>
            </a:extLst>
          </p:cNvPr>
          <p:cNvSpPr>
            <a:spLocks noGrp="1"/>
          </p:cNvSpPr>
          <p:nvPr>
            <p:ph type="title"/>
          </p:nvPr>
        </p:nvSpPr>
        <p:spPr/>
        <p:txBody>
          <a:bodyPr/>
          <a:lstStyle/>
          <a:p>
            <a:r>
              <a:rPr lang="en-US" b="1" dirty="0"/>
              <a:t>Strands</a:t>
            </a:r>
            <a:endParaRPr lang="it-IT" dirty="0"/>
          </a:p>
        </p:txBody>
      </p:sp>
      <p:sp>
        <p:nvSpPr>
          <p:cNvPr id="3" name="Segnaposto contenuto 2">
            <a:extLst>
              <a:ext uri="{FF2B5EF4-FFF2-40B4-BE49-F238E27FC236}">
                <a16:creationId xmlns:a16="http://schemas.microsoft.com/office/drawing/2014/main" id="{F61BE420-65D9-C94F-8495-44EC136333E5}"/>
              </a:ext>
            </a:extLst>
          </p:cNvPr>
          <p:cNvSpPr>
            <a:spLocks noGrp="1"/>
          </p:cNvSpPr>
          <p:nvPr>
            <p:ph idx="1"/>
          </p:nvPr>
        </p:nvSpPr>
        <p:spPr>
          <a:xfrm>
            <a:off x="715108" y="2203938"/>
            <a:ext cx="10714892" cy="4443047"/>
          </a:xfrm>
        </p:spPr>
        <p:txBody>
          <a:bodyPr>
            <a:normAutofit fontScale="55000" lnSpcReduction="20000"/>
          </a:bodyPr>
          <a:lstStyle/>
          <a:p>
            <a:pPr marL="0" indent="0">
              <a:buNone/>
            </a:pPr>
            <a:r>
              <a:rPr lang="en-US" i="1" u="sng" dirty="0">
                <a:hlinkClick r:id="rId2"/>
              </a:rPr>
              <a:t>Operating grants</a:t>
            </a:r>
            <a:endParaRPr lang="it-IT" dirty="0"/>
          </a:p>
          <a:p>
            <a:pPr marL="0" indent="0">
              <a:buNone/>
            </a:pPr>
            <a:r>
              <a:rPr lang="en-US" dirty="0"/>
              <a:t>General objectives of the </a:t>
            </a:r>
            <a:r>
              <a:rPr lang="en-US" dirty="0" err="1"/>
              <a:t>programme</a:t>
            </a:r>
            <a:r>
              <a:rPr lang="en-US" dirty="0"/>
              <a:t>:</a:t>
            </a:r>
            <a:endParaRPr lang="it-IT" dirty="0"/>
          </a:p>
          <a:p>
            <a:pPr lvl="0"/>
            <a:r>
              <a:rPr lang="en-US" dirty="0"/>
              <a:t>To support the permanent, usual and regular activities of </a:t>
            </a:r>
            <a:r>
              <a:rPr lang="en-US" dirty="0" err="1"/>
              <a:t>organisations</a:t>
            </a:r>
            <a:r>
              <a:rPr lang="en-US" dirty="0"/>
              <a:t>, with European outreach, contributing to the objectives of the </a:t>
            </a:r>
            <a:r>
              <a:rPr lang="en-US" dirty="0" err="1"/>
              <a:t>programme</a:t>
            </a:r>
            <a:r>
              <a:rPr lang="en-US" dirty="0"/>
              <a:t>, raising awareness of European remembrance or encouraging democratic and and civic participation;</a:t>
            </a:r>
            <a:endParaRPr lang="it-IT" dirty="0"/>
          </a:p>
          <a:p>
            <a:pPr lvl="0"/>
            <a:r>
              <a:rPr lang="en-US" dirty="0"/>
              <a:t>To contribute to citizens’ understanding of the EU, its history and diversity</a:t>
            </a:r>
            <a:endParaRPr lang="it-IT" dirty="0"/>
          </a:p>
          <a:p>
            <a:pPr lvl="0"/>
            <a:r>
              <a:rPr lang="en-US" dirty="0"/>
              <a:t>To foster European citizenship and to improve conditions for civic and democratic participation at EU level</a:t>
            </a:r>
            <a:endParaRPr lang="it-IT" dirty="0"/>
          </a:p>
          <a:p>
            <a:pPr marL="0" indent="0">
              <a:buNone/>
            </a:pPr>
            <a:r>
              <a:rPr lang="en-US" dirty="0"/>
              <a:t>Specific objectives of the </a:t>
            </a:r>
            <a:r>
              <a:rPr lang="en-US" dirty="0" err="1"/>
              <a:t>programme</a:t>
            </a:r>
            <a:r>
              <a:rPr lang="en-US" dirty="0"/>
              <a:t>:</a:t>
            </a:r>
            <a:endParaRPr lang="it-IT" dirty="0"/>
          </a:p>
          <a:p>
            <a:pPr lvl="0"/>
            <a:r>
              <a:rPr lang="en-US" dirty="0"/>
              <a:t>To raise awareness of remembrance, common history and values and the Union's aim that is to promote peace, its values and the well-being of its peoples by stimulating debate, reflection and development of networks</a:t>
            </a:r>
            <a:endParaRPr lang="it-IT" dirty="0"/>
          </a:p>
          <a:p>
            <a:pPr lvl="0"/>
            <a:r>
              <a:rPr lang="en-US" dirty="0"/>
              <a:t>To encourage democratic and civic participation of citizens at EU level, by developing citizens' understanding of the EU policy making-process and, by promoting opportunities for societal and intercultural engagement and volunteering at EU level</a:t>
            </a:r>
            <a:endParaRPr lang="it-IT" dirty="0"/>
          </a:p>
        </p:txBody>
      </p:sp>
    </p:spTree>
    <p:extLst>
      <p:ext uri="{BB962C8B-B14F-4D97-AF65-F5344CB8AC3E}">
        <p14:creationId xmlns:p14="http://schemas.microsoft.com/office/powerpoint/2010/main" val="329625452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9602959-F9AC-F240-9962-8A38CD1E3EB6}"/>
              </a:ext>
            </a:extLst>
          </p:cNvPr>
          <p:cNvSpPr>
            <a:spLocks noGrp="1"/>
          </p:cNvSpPr>
          <p:nvPr>
            <p:ph type="title"/>
          </p:nvPr>
        </p:nvSpPr>
        <p:spPr/>
        <p:txBody>
          <a:bodyPr>
            <a:normAutofit/>
          </a:bodyPr>
          <a:lstStyle/>
          <a:p>
            <a:r>
              <a:rPr lang="en-US" b="1" dirty="0"/>
              <a:t>EU Aid Volunteers</a:t>
            </a:r>
            <a:endParaRPr lang="it-IT" dirty="0"/>
          </a:p>
        </p:txBody>
      </p:sp>
      <p:sp>
        <p:nvSpPr>
          <p:cNvPr id="3" name="Segnaposto contenuto 2">
            <a:extLst>
              <a:ext uri="{FF2B5EF4-FFF2-40B4-BE49-F238E27FC236}">
                <a16:creationId xmlns:a16="http://schemas.microsoft.com/office/drawing/2014/main" id="{FFAFA4B1-D19F-A547-8832-B84CFE50AB68}"/>
              </a:ext>
            </a:extLst>
          </p:cNvPr>
          <p:cNvSpPr>
            <a:spLocks noGrp="1"/>
          </p:cNvSpPr>
          <p:nvPr>
            <p:ph idx="1"/>
          </p:nvPr>
        </p:nvSpPr>
        <p:spPr>
          <a:xfrm>
            <a:off x="1115568" y="2274277"/>
            <a:ext cx="10168128" cy="3897923"/>
          </a:xfrm>
        </p:spPr>
        <p:txBody>
          <a:bodyPr>
            <a:normAutofit fontScale="77500" lnSpcReduction="20000"/>
          </a:bodyPr>
          <a:lstStyle/>
          <a:p>
            <a:pPr marL="0" indent="0">
              <a:buNone/>
            </a:pPr>
            <a:r>
              <a:rPr lang="en-US" dirty="0"/>
              <a:t>The EU Aid Volunteers initiative provides opportunities to European citizens and long-term residents, from a wide range of backgrounds and with a diversity of skills and professional experience, to get involved in humanitarian aid projects, support the provision of needs-based humanitarian aid in third countries and engage in volunteering opportunities, through deployment and online-volunteering.</a:t>
            </a:r>
            <a:endParaRPr lang="it-IT" dirty="0"/>
          </a:p>
          <a:p>
            <a:pPr marL="0" indent="0">
              <a:buNone/>
            </a:pPr>
            <a:r>
              <a:rPr lang="en-US" dirty="0"/>
              <a:t>The initiative focuses on strengthening the European Union's capacity to deliver needs-based humanitarian aid by providing professional support through the deployment of trained volunteers to people in need. Furthermore, it aims to strengthen the capacity and resilience of vulnerable communities in third countries, through the implementation of joint projects between experienced humanitarian operators and local </a:t>
            </a:r>
            <a:r>
              <a:rPr lang="en-US" dirty="0" err="1"/>
              <a:t>organisations</a:t>
            </a:r>
            <a:r>
              <a:rPr lang="en-US" dirty="0"/>
              <a:t> in third countries.</a:t>
            </a:r>
            <a:endParaRPr lang="it-IT" dirty="0"/>
          </a:p>
        </p:txBody>
      </p:sp>
    </p:spTree>
    <p:extLst>
      <p:ext uri="{BB962C8B-B14F-4D97-AF65-F5344CB8AC3E}">
        <p14:creationId xmlns:p14="http://schemas.microsoft.com/office/powerpoint/2010/main" val="298168227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A141ED9-E466-3E42-88B7-1DCCF33F2DBB}"/>
              </a:ext>
            </a:extLst>
          </p:cNvPr>
          <p:cNvSpPr>
            <a:spLocks noGrp="1"/>
          </p:cNvSpPr>
          <p:nvPr>
            <p:ph type="title"/>
          </p:nvPr>
        </p:nvSpPr>
        <p:spPr/>
        <p:txBody>
          <a:bodyPr>
            <a:normAutofit fontScale="90000"/>
          </a:bodyPr>
          <a:lstStyle/>
          <a:p>
            <a:r>
              <a:rPr lang="en-US" dirty="0"/>
              <a:t>The 2019 objectives of the EU Aid Volunteers initiative under the following actions are:  </a:t>
            </a:r>
            <a:endParaRPr lang="it-IT" dirty="0"/>
          </a:p>
        </p:txBody>
      </p:sp>
      <p:sp>
        <p:nvSpPr>
          <p:cNvPr id="3" name="Segnaposto contenuto 2">
            <a:extLst>
              <a:ext uri="{FF2B5EF4-FFF2-40B4-BE49-F238E27FC236}">
                <a16:creationId xmlns:a16="http://schemas.microsoft.com/office/drawing/2014/main" id="{2CA3B99A-63CE-EB4F-A0BC-C7C53557DFFE}"/>
              </a:ext>
            </a:extLst>
          </p:cNvPr>
          <p:cNvSpPr>
            <a:spLocks noGrp="1"/>
          </p:cNvSpPr>
          <p:nvPr>
            <p:ph idx="1"/>
          </p:nvPr>
        </p:nvSpPr>
        <p:spPr/>
        <p:txBody>
          <a:bodyPr>
            <a:normAutofit fontScale="85000" lnSpcReduction="20000"/>
          </a:bodyPr>
          <a:lstStyle/>
          <a:p>
            <a:pPr marL="0" indent="0">
              <a:buNone/>
            </a:pPr>
            <a:r>
              <a:rPr lang="it-IT" b="1" i="1" dirty="0"/>
              <a:t>Deployment </a:t>
            </a:r>
            <a:endParaRPr lang="it-IT" dirty="0"/>
          </a:p>
          <a:p>
            <a:pPr lvl="0"/>
            <a:r>
              <a:rPr lang="en-US" dirty="0"/>
              <a:t>Capacity building of vulnerable or disaster-affected communities in third countries; </a:t>
            </a:r>
            <a:endParaRPr lang="it-IT" dirty="0"/>
          </a:p>
          <a:p>
            <a:pPr lvl="0"/>
            <a:r>
              <a:rPr lang="en-US" dirty="0"/>
              <a:t>Resilience building and disaster risk management in vulnerable, fragile or disaster- affected countries and forgotten crises;</a:t>
            </a:r>
            <a:endParaRPr lang="it-IT" dirty="0"/>
          </a:p>
          <a:p>
            <a:pPr lvl="0"/>
            <a:r>
              <a:rPr lang="en-US" dirty="0"/>
              <a:t>Disaster prevention,  preparedness,  disaster risk reduction and recovery from natural and man-made disasters;</a:t>
            </a:r>
            <a:endParaRPr lang="it-IT" dirty="0"/>
          </a:p>
          <a:p>
            <a:pPr lvl="0"/>
            <a:r>
              <a:rPr lang="en-US" dirty="0"/>
              <a:t>Enhancing the link between relief, rehabilitation and development;</a:t>
            </a:r>
            <a:endParaRPr lang="it-IT" dirty="0"/>
          </a:p>
          <a:p>
            <a:pPr lvl="0"/>
            <a:r>
              <a:rPr lang="en-US" dirty="0"/>
              <a:t>Support to emergency response operations. </a:t>
            </a:r>
            <a:r>
              <a:rPr lang="it-IT" dirty="0"/>
              <a:t>(NEW)</a:t>
            </a:r>
          </a:p>
          <a:p>
            <a:endParaRPr lang="it-IT" dirty="0"/>
          </a:p>
        </p:txBody>
      </p:sp>
    </p:spTree>
    <p:extLst>
      <p:ext uri="{BB962C8B-B14F-4D97-AF65-F5344CB8AC3E}">
        <p14:creationId xmlns:p14="http://schemas.microsoft.com/office/powerpoint/2010/main" val="113911107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70F2EE5-2BC1-F14F-AD83-94A9D1886F7B}"/>
              </a:ext>
            </a:extLst>
          </p:cNvPr>
          <p:cNvSpPr>
            <a:spLocks noGrp="1"/>
          </p:cNvSpPr>
          <p:nvPr>
            <p:ph type="title"/>
          </p:nvPr>
        </p:nvSpPr>
        <p:spPr/>
        <p:txBody>
          <a:bodyPr>
            <a:normAutofit fontScale="90000"/>
          </a:bodyPr>
          <a:lstStyle/>
          <a:p>
            <a:r>
              <a:rPr lang="en-US" dirty="0"/>
              <a:t>The 2019 objectives of the EU Aid Volunteers initiative under the following actions are: </a:t>
            </a:r>
            <a:endParaRPr lang="it-IT" dirty="0"/>
          </a:p>
        </p:txBody>
      </p:sp>
      <p:sp>
        <p:nvSpPr>
          <p:cNvPr id="3" name="Segnaposto contenuto 2">
            <a:extLst>
              <a:ext uri="{FF2B5EF4-FFF2-40B4-BE49-F238E27FC236}">
                <a16:creationId xmlns:a16="http://schemas.microsoft.com/office/drawing/2014/main" id="{DEAD1F14-627D-7D41-B8D6-9533C0747C49}"/>
              </a:ext>
            </a:extLst>
          </p:cNvPr>
          <p:cNvSpPr>
            <a:spLocks noGrp="1"/>
          </p:cNvSpPr>
          <p:nvPr>
            <p:ph idx="1"/>
          </p:nvPr>
        </p:nvSpPr>
        <p:spPr>
          <a:xfrm>
            <a:off x="703385" y="2121877"/>
            <a:ext cx="10984523" cy="4314092"/>
          </a:xfrm>
        </p:spPr>
        <p:txBody>
          <a:bodyPr>
            <a:normAutofit fontScale="62500" lnSpcReduction="20000"/>
          </a:bodyPr>
          <a:lstStyle/>
          <a:p>
            <a:pPr marL="0" indent="0">
              <a:buNone/>
            </a:pPr>
            <a:r>
              <a:rPr lang="en-US" b="1" i="1" dirty="0"/>
              <a:t>Technical assistance for sending </a:t>
            </a:r>
            <a:r>
              <a:rPr lang="en-US" b="1" i="1" dirty="0" err="1"/>
              <a:t>organisations</a:t>
            </a:r>
            <a:r>
              <a:rPr lang="en-US" b="1" i="1" dirty="0"/>
              <a:t> and Capacity building for hosting </a:t>
            </a:r>
            <a:r>
              <a:rPr lang="en-US" b="1" i="1" dirty="0" err="1"/>
              <a:t>organisations</a:t>
            </a:r>
            <a:endParaRPr lang="it-IT" dirty="0"/>
          </a:p>
          <a:p>
            <a:pPr lvl="0"/>
            <a:r>
              <a:rPr lang="en-US" dirty="0"/>
              <a:t>Technical assistance: strengthening the capacity of sending </a:t>
            </a:r>
            <a:r>
              <a:rPr lang="en-US" dirty="0" err="1"/>
              <a:t>organisations</a:t>
            </a:r>
            <a:r>
              <a:rPr lang="en-US" dirty="0"/>
              <a:t> to participate in the EU Aid Volunteers initiative and to ensure compliance with the standards and procedures of the initiative (art. 10(6));</a:t>
            </a:r>
            <a:endParaRPr lang="it-IT" dirty="0"/>
          </a:p>
          <a:p>
            <a:pPr lvl="0"/>
            <a:r>
              <a:rPr lang="en-US" dirty="0"/>
              <a:t>Capacity building: strengthening the hosting </a:t>
            </a:r>
            <a:r>
              <a:rPr lang="en-US" dirty="0" err="1"/>
              <a:t>organisations’</a:t>
            </a:r>
            <a:r>
              <a:rPr lang="en-US" dirty="0"/>
              <a:t> capacity for humanitarian aid in order to enhance local preparedness and response to humanitarian crises and to ensure effective and sustainable impact of the EU Aid Volunteers’ work on the ground (art. 15). </a:t>
            </a:r>
            <a:endParaRPr lang="it-IT" dirty="0"/>
          </a:p>
          <a:p>
            <a:pPr lvl="0"/>
            <a:r>
              <a:rPr lang="en-US" dirty="0"/>
              <a:t>To implement the training </a:t>
            </a:r>
            <a:r>
              <a:rPr lang="en-US" dirty="0" err="1"/>
              <a:t>programme</a:t>
            </a:r>
            <a:r>
              <a:rPr lang="en-US" dirty="0"/>
              <a:t> and training of candidate volunteers:  prepare training and assessment of candidate volunteers. The training </a:t>
            </a:r>
            <a:r>
              <a:rPr lang="en-US" dirty="0" err="1"/>
              <a:t>programme</a:t>
            </a:r>
            <a:r>
              <a:rPr lang="en-US" dirty="0"/>
              <a:t> is based on the competence framework and consists of a combined learning approach based on e-learning and classroom modules.</a:t>
            </a:r>
            <a:endParaRPr lang="it-IT" dirty="0"/>
          </a:p>
          <a:p>
            <a:pPr lvl="0"/>
            <a:r>
              <a:rPr lang="en-US" dirty="0"/>
              <a:t>To continue certification of sending and hosting </a:t>
            </a:r>
            <a:r>
              <a:rPr lang="en-US" dirty="0" err="1"/>
              <a:t>organisations</a:t>
            </a:r>
            <a:r>
              <a:rPr lang="en-US" dirty="0"/>
              <a:t>;</a:t>
            </a:r>
            <a:endParaRPr lang="it-IT" dirty="0"/>
          </a:p>
          <a:p>
            <a:pPr lvl="0"/>
            <a:r>
              <a:rPr lang="en-US" dirty="0"/>
              <a:t>To maintain and further develop the EU Aid Volunteers Platform for registration, networking, online volunteering and learning.</a:t>
            </a:r>
            <a:endParaRPr lang="it-IT" dirty="0"/>
          </a:p>
          <a:p>
            <a:pPr lvl="0"/>
            <a:r>
              <a:rPr lang="en-US" dirty="0"/>
              <a:t>To continue the outreach activities and the promotion of the EU Aid Volunteers initiative.</a:t>
            </a:r>
            <a:endParaRPr lang="it-IT" dirty="0"/>
          </a:p>
          <a:p>
            <a:endParaRPr lang="it-IT" dirty="0"/>
          </a:p>
        </p:txBody>
      </p:sp>
    </p:spTree>
    <p:extLst>
      <p:ext uri="{BB962C8B-B14F-4D97-AF65-F5344CB8AC3E}">
        <p14:creationId xmlns:p14="http://schemas.microsoft.com/office/powerpoint/2010/main" val="354088429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1CD70D5-991F-FC49-86CE-4B1765AB1CFE}"/>
              </a:ext>
            </a:extLst>
          </p:cNvPr>
          <p:cNvSpPr>
            <a:spLocks noGrp="1"/>
          </p:cNvSpPr>
          <p:nvPr>
            <p:ph type="title"/>
          </p:nvPr>
        </p:nvSpPr>
        <p:spPr/>
        <p:txBody>
          <a:bodyPr>
            <a:normAutofit/>
          </a:bodyPr>
          <a:lstStyle/>
          <a:p>
            <a:r>
              <a:rPr lang="en-US" b="1" dirty="0"/>
              <a:t>Intra-Africa</a:t>
            </a:r>
            <a:endParaRPr lang="it-IT" dirty="0"/>
          </a:p>
        </p:txBody>
      </p:sp>
      <p:sp>
        <p:nvSpPr>
          <p:cNvPr id="3" name="Segnaposto contenuto 2">
            <a:extLst>
              <a:ext uri="{FF2B5EF4-FFF2-40B4-BE49-F238E27FC236}">
                <a16:creationId xmlns:a16="http://schemas.microsoft.com/office/drawing/2014/main" id="{33A665FC-C929-BF43-99E9-7CECD59F7728}"/>
              </a:ext>
            </a:extLst>
          </p:cNvPr>
          <p:cNvSpPr>
            <a:spLocks noGrp="1"/>
          </p:cNvSpPr>
          <p:nvPr>
            <p:ph idx="1"/>
          </p:nvPr>
        </p:nvSpPr>
        <p:spPr/>
        <p:txBody>
          <a:bodyPr>
            <a:normAutofit fontScale="70000" lnSpcReduction="20000"/>
          </a:bodyPr>
          <a:lstStyle/>
          <a:p>
            <a:pPr marL="0" indent="0">
              <a:buNone/>
            </a:pPr>
            <a:r>
              <a:rPr lang="en-US" dirty="0"/>
              <a:t>The Intra-Africa Academic Mobility Scheme supports higher education cooperation between countries in Africa. The scheme aims to promote sustainable development and ultimately contribute to poverty reduction by increasing the availability of trained and qualified high-level professional manpower in Africa.</a:t>
            </a:r>
            <a:endParaRPr lang="it-IT" dirty="0"/>
          </a:p>
          <a:p>
            <a:pPr marL="0" indent="0">
              <a:buNone/>
            </a:pPr>
            <a:r>
              <a:rPr lang="en-US" dirty="0"/>
              <a:t>The </a:t>
            </a:r>
            <a:r>
              <a:rPr lang="en-US" dirty="0" err="1"/>
              <a:t>programme's</a:t>
            </a:r>
            <a:r>
              <a:rPr lang="en-US" dirty="0"/>
              <a:t> objective is to improve the skills and competences of students and staff through enhanced mobility between African countries. Strengthening cooperation between Higher Education Institutions (HEIs) in Africa will increase access to quality education and will encourage and enable African students to undertake postgraduate studies in the African continent. Furthermore, mobility of staff (academic and administrative) will enhance the international cooperation capacity of HEIs in Africa. </a:t>
            </a:r>
            <a:endParaRPr lang="it-IT" dirty="0"/>
          </a:p>
        </p:txBody>
      </p:sp>
    </p:spTree>
    <p:extLst>
      <p:ext uri="{BB962C8B-B14F-4D97-AF65-F5344CB8AC3E}">
        <p14:creationId xmlns:p14="http://schemas.microsoft.com/office/powerpoint/2010/main" val="290662483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846B0DF-838A-C840-8CC8-3CF43DE69A9B}"/>
              </a:ext>
            </a:extLst>
          </p:cNvPr>
          <p:cNvSpPr>
            <a:spLocks noGrp="1"/>
          </p:cNvSpPr>
          <p:nvPr>
            <p:ph type="title"/>
          </p:nvPr>
        </p:nvSpPr>
        <p:spPr/>
        <p:txBody>
          <a:bodyPr>
            <a:normAutofit/>
          </a:bodyPr>
          <a:lstStyle/>
          <a:p>
            <a:r>
              <a:rPr lang="en-US" b="1" dirty="0"/>
              <a:t>Intra-Africa</a:t>
            </a:r>
            <a:endParaRPr lang="it-IT" dirty="0"/>
          </a:p>
        </p:txBody>
      </p:sp>
      <p:sp>
        <p:nvSpPr>
          <p:cNvPr id="3" name="Segnaposto contenuto 2">
            <a:extLst>
              <a:ext uri="{FF2B5EF4-FFF2-40B4-BE49-F238E27FC236}">
                <a16:creationId xmlns:a16="http://schemas.microsoft.com/office/drawing/2014/main" id="{FAFFBE4C-5F24-624D-B32E-EE23D08D107E}"/>
              </a:ext>
            </a:extLst>
          </p:cNvPr>
          <p:cNvSpPr>
            <a:spLocks noGrp="1"/>
          </p:cNvSpPr>
          <p:nvPr>
            <p:ph idx="1"/>
          </p:nvPr>
        </p:nvSpPr>
        <p:spPr/>
        <p:txBody>
          <a:bodyPr>
            <a:normAutofit fontScale="92500" lnSpcReduction="10000"/>
          </a:bodyPr>
          <a:lstStyle/>
          <a:p>
            <a:pPr marL="0" indent="0">
              <a:buNone/>
            </a:pPr>
            <a:r>
              <a:rPr lang="en-US" dirty="0"/>
              <a:t>More precisely, the Intra-Africa Academic Mobility Scheme aims to:</a:t>
            </a:r>
            <a:endParaRPr lang="it-IT" dirty="0"/>
          </a:p>
          <a:p>
            <a:pPr lvl="0"/>
            <a:r>
              <a:rPr lang="en-US" dirty="0"/>
              <a:t>contribute to the improvement of the quality of higher education through the promotion of </a:t>
            </a:r>
            <a:r>
              <a:rPr lang="en-US" dirty="0" err="1"/>
              <a:t>internationalisation</a:t>
            </a:r>
            <a:r>
              <a:rPr lang="en-US" dirty="0"/>
              <a:t> and </a:t>
            </a:r>
            <a:r>
              <a:rPr lang="en-US" dirty="0" err="1"/>
              <a:t>harmonisation</a:t>
            </a:r>
            <a:r>
              <a:rPr lang="en-US" dirty="0"/>
              <a:t> of </a:t>
            </a:r>
            <a:r>
              <a:rPr lang="en-US" dirty="0" err="1"/>
              <a:t>programmes</a:t>
            </a:r>
            <a:r>
              <a:rPr lang="en-US" dirty="0"/>
              <a:t> and curricula within participating institutions;</a:t>
            </a:r>
            <a:endParaRPr lang="it-IT" dirty="0"/>
          </a:p>
          <a:p>
            <a:pPr lvl="0"/>
            <a:r>
              <a:rPr lang="en-US" dirty="0"/>
              <a:t>enable students, academics and staff to benefit linguistically, culturally and professionally from the experience gained in the context of mobility to another African country.</a:t>
            </a:r>
            <a:endParaRPr lang="it-IT" dirty="0"/>
          </a:p>
          <a:p>
            <a:endParaRPr lang="it-IT" dirty="0"/>
          </a:p>
        </p:txBody>
      </p:sp>
    </p:spTree>
    <p:extLst>
      <p:ext uri="{BB962C8B-B14F-4D97-AF65-F5344CB8AC3E}">
        <p14:creationId xmlns:p14="http://schemas.microsoft.com/office/powerpoint/2010/main" val="289322577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E51A8D4-9273-8042-9421-9ADCD08253D5}"/>
              </a:ext>
            </a:extLst>
          </p:cNvPr>
          <p:cNvSpPr>
            <a:spLocks noGrp="1"/>
          </p:cNvSpPr>
          <p:nvPr>
            <p:ph type="title"/>
          </p:nvPr>
        </p:nvSpPr>
        <p:spPr/>
        <p:txBody>
          <a:bodyPr/>
          <a:lstStyle/>
          <a:p>
            <a:r>
              <a:rPr lang="en-US" b="1" dirty="0"/>
              <a:t>Intra-Africa</a:t>
            </a:r>
            <a:endParaRPr lang="it-IT" dirty="0"/>
          </a:p>
        </p:txBody>
      </p:sp>
      <p:sp>
        <p:nvSpPr>
          <p:cNvPr id="3" name="Segnaposto contenuto 2">
            <a:extLst>
              <a:ext uri="{FF2B5EF4-FFF2-40B4-BE49-F238E27FC236}">
                <a16:creationId xmlns:a16="http://schemas.microsoft.com/office/drawing/2014/main" id="{6D508648-1727-E647-A885-DC1DFCA9D075}"/>
              </a:ext>
            </a:extLst>
          </p:cNvPr>
          <p:cNvSpPr>
            <a:spLocks noGrp="1"/>
          </p:cNvSpPr>
          <p:nvPr>
            <p:ph idx="1"/>
          </p:nvPr>
        </p:nvSpPr>
        <p:spPr/>
        <p:txBody>
          <a:bodyPr>
            <a:normAutofit fontScale="92500" lnSpcReduction="20000"/>
          </a:bodyPr>
          <a:lstStyle/>
          <a:p>
            <a:pPr marL="0" indent="0">
              <a:buNone/>
            </a:pPr>
            <a:r>
              <a:rPr lang="en-US" dirty="0"/>
              <a:t>The Intra-Africa Academic Mobility Scheme is set up under the </a:t>
            </a:r>
            <a:r>
              <a:rPr lang="en-US" dirty="0">
                <a:hlinkClick r:id="rId2"/>
              </a:rPr>
              <a:t>Pan-African Programme</a:t>
            </a:r>
            <a:r>
              <a:rPr lang="en-US" dirty="0"/>
              <a:t> (Development Cooperation Instrument) and is based on the experience of the </a:t>
            </a:r>
            <a:r>
              <a:rPr lang="en-US" dirty="0">
                <a:hlinkClick r:id="rId3"/>
              </a:rPr>
              <a:t>Intra-ACP Academic Mobility</a:t>
            </a:r>
            <a:r>
              <a:rPr lang="en-US" dirty="0"/>
              <a:t> Scheme</a:t>
            </a:r>
            <a:r>
              <a:rPr lang="en-US" b="1" dirty="0"/>
              <a:t>.</a:t>
            </a:r>
            <a:endParaRPr lang="it-IT" dirty="0"/>
          </a:p>
          <a:p>
            <a:pPr marL="0" indent="0">
              <a:buNone/>
            </a:pPr>
            <a:r>
              <a:rPr lang="en-US" dirty="0"/>
              <a:t>The Education, Audiovisual and Culture Executive Agency (EACEA) is responsible for managing this </a:t>
            </a:r>
            <a:r>
              <a:rPr lang="en-US" dirty="0" err="1"/>
              <a:t>programme</a:t>
            </a:r>
            <a:r>
              <a:rPr lang="en-US" dirty="0"/>
              <a:t>, in collaboration with the </a:t>
            </a:r>
            <a:r>
              <a:rPr lang="en-US" dirty="0">
                <a:hlinkClick r:id="rId4"/>
              </a:rPr>
              <a:t>African Union Commission (AUC)</a:t>
            </a:r>
            <a:r>
              <a:rPr lang="en-US" dirty="0"/>
              <a:t>, and under the supervision of the </a:t>
            </a:r>
            <a:r>
              <a:rPr lang="en-US" dirty="0">
                <a:hlinkClick r:id="rId5"/>
              </a:rPr>
              <a:t>Directorate-General for International Cooperation and Development</a:t>
            </a:r>
            <a:r>
              <a:rPr lang="en-US" dirty="0"/>
              <a:t> of the European Commission.</a:t>
            </a:r>
            <a:endParaRPr lang="it-IT" dirty="0"/>
          </a:p>
          <a:p>
            <a:endParaRPr lang="it-IT" dirty="0"/>
          </a:p>
        </p:txBody>
      </p:sp>
    </p:spTree>
    <p:extLst>
      <p:ext uri="{BB962C8B-B14F-4D97-AF65-F5344CB8AC3E}">
        <p14:creationId xmlns:p14="http://schemas.microsoft.com/office/powerpoint/2010/main" val="395158564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C9C8361-4D8D-D846-B57B-A7E634CDC617}"/>
              </a:ext>
            </a:extLst>
          </p:cNvPr>
          <p:cNvSpPr>
            <a:spLocks noGrp="1"/>
          </p:cNvSpPr>
          <p:nvPr>
            <p:ph type="title"/>
          </p:nvPr>
        </p:nvSpPr>
        <p:spPr/>
        <p:txBody>
          <a:bodyPr>
            <a:normAutofit/>
          </a:bodyPr>
          <a:lstStyle/>
          <a:p>
            <a:r>
              <a:rPr lang="en-US" b="1" dirty="0"/>
              <a:t>European Solidarity Corps</a:t>
            </a:r>
            <a:endParaRPr lang="it-IT" dirty="0"/>
          </a:p>
        </p:txBody>
      </p:sp>
      <p:sp>
        <p:nvSpPr>
          <p:cNvPr id="3" name="Segnaposto contenuto 2">
            <a:extLst>
              <a:ext uri="{FF2B5EF4-FFF2-40B4-BE49-F238E27FC236}">
                <a16:creationId xmlns:a16="http://schemas.microsoft.com/office/drawing/2014/main" id="{2A20D7A0-2F55-E54C-AFB2-EAF4CCC98406}"/>
              </a:ext>
            </a:extLst>
          </p:cNvPr>
          <p:cNvSpPr>
            <a:spLocks noGrp="1"/>
          </p:cNvSpPr>
          <p:nvPr>
            <p:ph idx="1"/>
          </p:nvPr>
        </p:nvSpPr>
        <p:spPr>
          <a:xfrm>
            <a:off x="1011936" y="2227385"/>
            <a:ext cx="10168128" cy="4196861"/>
          </a:xfrm>
        </p:spPr>
        <p:txBody>
          <a:bodyPr>
            <a:normAutofit fontScale="62500" lnSpcReduction="20000"/>
          </a:bodyPr>
          <a:lstStyle/>
          <a:p>
            <a:pPr marL="0" indent="0">
              <a:buNone/>
            </a:pPr>
            <a:r>
              <a:rPr lang="en-US" dirty="0"/>
              <a:t>The European Solidarity Corps is the new European Union initiative which creates opportunities for young people to volunteer or work in projects in their own country or abroad that benefit communities and people around Europe.</a:t>
            </a:r>
            <a:endParaRPr lang="it-IT" dirty="0"/>
          </a:p>
          <a:p>
            <a:pPr marL="0" indent="0">
              <a:buNone/>
            </a:pPr>
            <a:r>
              <a:rPr lang="en-US" dirty="0"/>
              <a:t>The young people who participate in the European Solidarity Corps will all agree with and uphold its </a:t>
            </a:r>
            <a:r>
              <a:rPr lang="en-US" dirty="0">
                <a:hlinkClick r:id="rId2"/>
              </a:rPr>
              <a:t>Mission and Principles</a:t>
            </a:r>
            <a:r>
              <a:rPr lang="en-US" dirty="0"/>
              <a:t>.</a:t>
            </a:r>
            <a:endParaRPr lang="it-IT" dirty="0"/>
          </a:p>
          <a:p>
            <a:pPr marL="0" indent="0">
              <a:buNone/>
            </a:pPr>
            <a:r>
              <a:rPr lang="en-US" dirty="0"/>
              <a:t>You can register for the European Solidarity Corps when you are 17 years old, but you cannot start a project until you are over 18. European Solidarity Corps projects will be available to people up to the age of 30 years old.</a:t>
            </a:r>
            <a:endParaRPr lang="it-IT" dirty="0"/>
          </a:p>
          <a:p>
            <a:pPr marL="0" indent="0">
              <a:buNone/>
            </a:pPr>
            <a:r>
              <a:rPr lang="en-US" dirty="0"/>
              <a:t>After completing a simple registration process, European Solidarity Corps participants could be selected and invited to join a wide range of projects, such as helping to prevent natural disasters or rebuild afterwards, assisting in </a:t>
            </a:r>
            <a:r>
              <a:rPr lang="en-US" dirty="0" err="1"/>
              <a:t>centres</a:t>
            </a:r>
            <a:r>
              <a:rPr lang="en-US" dirty="0"/>
              <a:t> for asylum seekers, or addressing different social issues in communities.</a:t>
            </a:r>
            <a:endParaRPr lang="it-IT" dirty="0"/>
          </a:p>
          <a:p>
            <a:pPr marL="0" indent="0">
              <a:buNone/>
            </a:pPr>
            <a:r>
              <a:rPr lang="en-US" dirty="0"/>
              <a:t>Projects supported by the European Solidarity Corps can last from two to twelve months. They will usually be located within the European Union Member States.</a:t>
            </a:r>
            <a:endParaRPr lang="it-IT" dirty="0"/>
          </a:p>
        </p:txBody>
      </p:sp>
    </p:spTree>
    <p:extLst>
      <p:ext uri="{BB962C8B-B14F-4D97-AF65-F5344CB8AC3E}">
        <p14:creationId xmlns:p14="http://schemas.microsoft.com/office/powerpoint/2010/main" val="18795222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B3E5B4F-2D14-CF45-873C-C2363E1AD5BF}"/>
              </a:ext>
            </a:extLst>
          </p:cNvPr>
          <p:cNvSpPr>
            <a:spLocks noGrp="1"/>
          </p:cNvSpPr>
          <p:nvPr>
            <p:ph type="title"/>
          </p:nvPr>
        </p:nvSpPr>
        <p:spPr/>
        <p:txBody>
          <a:bodyPr>
            <a:normAutofit/>
          </a:bodyPr>
          <a:lstStyle/>
          <a:p>
            <a:r>
              <a:rPr lang="it-IT" b="1" dirty="0"/>
              <a:t>Impiego e innovazione sociale (EASI)</a:t>
            </a:r>
            <a:endParaRPr lang="it-IT" dirty="0"/>
          </a:p>
        </p:txBody>
      </p:sp>
      <p:sp>
        <p:nvSpPr>
          <p:cNvPr id="3" name="Segnaposto contenuto 2">
            <a:extLst>
              <a:ext uri="{FF2B5EF4-FFF2-40B4-BE49-F238E27FC236}">
                <a16:creationId xmlns:a16="http://schemas.microsoft.com/office/drawing/2014/main" id="{90B09132-2927-2246-9E7D-26433F448608}"/>
              </a:ext>
            </a:extLst>
          </p:cNvPr>
          <p:cNvSpPr>
            <a:spLocks noGrp="1"/>
          </p:cNvSpPr>
          <p:nvPr>
            <p:ph idx="1"/>
          </p:nvPr>
        </p:nvSpPr>
        <p:spPr/>
        <p:txBody>
          <a:bodyPr/>
          <a:lstStyle/>
          <a:p>
            <a:pPr marL="0" indent="0">
              <a:buNone/>
            </a:pPr>
            <a:r>
              <a:rPr lang="it-IT" dirty="0"/>
              <a:t>Il </a:t>
            </a:r>
            <a:r>
              <a:rPr lang="it-IT" dirty="0">
                <a:hlinkClick r:id="rId2"/>
              </a:rPr>
              <a:t>programma per l'occupazione e l'innovazione sociale (EaSI)</a:t>
            </a:r>
            <a:r>
              <a:rPr lang="it-IT" dirty="0"/>
              <a:t> è uno strumento finanziario europeo che punta a promuovere un elevato livello di occupazione sostenibile e di qualità, garantire una protezione sociale adeguata e dignitosa, combattere l'emarginazione e la povertà e migliorare le condizioni di lavoro.</a:t>
            </a:r>
          </a:p>
          <a:p>
            <a:endParaRPr lang="it-IT" dirty="0"/>
          </a:p>
        </p:txBody>
      </p:sp>
    </p:spTree>
    <p:extLst>
      <p:ext uri="{BB962C8B-B14F-4D97-AF65-F5344CB8AC3E}">
        <p14:creationId xmlns:p14="http://schemas.microsoft.com/office/powerpoint/2010/main" val="387648533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FF04ADE-68AD-FF48-B3CE-48E7AC303D68}"/>
              </a:ext>
            </a:extLst>
          </p:cNvPr>
          <p:cNvSpPr>
            <a:spLocks noGrp="1"/>
          </p:cNvSpPr>
          <p:nvPr>
            <p:ph type="title"/>
          </p:nvPr>
        </p:nvSpPr>
        <p:spPr/>
        <p:txBody>
          <a:bodyPr>
            <a:normAutofit/>
          </a:bodyPr>
          <a:lstStyle/>
          <a:p>
            <a:r>
              <a:rPr lang="it-IT" b="1" dirty="0"/>
              <a:t>Struttura e finanziamenti</a:t>
            </a:r>
            <a:endParaRPr lang="it-IT" dirty="0"/>
          </a:p>
        </p:txBody>
      </p:sp>
      <p:sp>
        <p:nvSpPr>
          <p:cNvPr id="3" name="Segnaposto contenuto 2">
            <a:extLst>
              <a:ext uri="{FF2B5EF4-FFF2-40B4-BE49-F238E27FC236}">
                <a16:creationId xmlns:a16="http://schemas.microsoft.com/office/drawing/2014/main" id="{B8A47F86-7AD4-D245-A6CC-DB1BD557C8F5}"/>
              </a:ext>
            </a:extLst>
          </p:cNvPr>
          <p:cNvSpPr>
            <a:spLocks noGrp="1"/>
          </p:cNvSpPr>
          <p:nvPr>
            <p:ph idx="1"/>
          </p:nvPr>
        </p:nvSpPr>
        <p:spPr>
          <a:xfrm>
            <a:off x="937846" y="2478024"/>
            <a:ext cx="10345850" cy="3831336"/>
          </a:xfrm>
        </p:spPr>
        <p:txBody>
          <a:bodyPr>
            <a:normAutofit fontScale="70000" lnSpcReduction="20000"/>
          </a:bodyPr>
          <a:lstStyle/>
          <a:p>
            <a:pPr marL="0" indent="0">
              <a:buNone/>
            </a:pPr>
            <a:r>
              <a:rPr lang="it-IT" dirty="0"/>
              <a:t>Il programma è gestito direttamente dalla Commissione europea. Riunisce tre programmi dell'UE gestiti separatamente tra il 2007 e il 2013: </a:t>
            </a:r>
            <a:r>
              <a:rPr lang="it-IT" dirty="0">
                <a:hlinkClick r:id="rId2"/>
              </a:rPr>
              <a:t>PROGRESS</a:t>
            </a:r>
            <a:r>
              <a:rPr lang="it-IT" dirty="0"/>
              <a:t>, </a:t>
            </a:r>
            <a:r>
              <a:rPr lang="it-IT" dirty="0">
                <a:hlinkClick r:id="rId3"/>
              </a:rPr>
              <a:t>EURES</a:t>
            </a:r>
            <a:r>
              <a:rPr lang="it-IT" dirty="0"/>
              <a:t> e </a:t>
            </a:r>
            <a:r>
              <a:rPr lang="it-IT" dirty="0">
                <a:hlinkClick r:id="rId4"/>
              </a:rPr>
              <a:t>Progress Microfinance</a:t>
            </a:r>
            <a:r>
              <a:rPr lang="it-IT" dirty="0"/>
              <a:t>.</a:t>
            </a:r>
          </a:p>
          <a:p>
            <a:pPr marL="0" indent="0">
              <a:buNone/>
            </a:pPr>
            <a:r>
              <a:rPr lang="it-IT" dirty="0"/>
              <a:t>Dal gennaio 2014 questi tre programmi formano i </a:t>
            </a:r>
            <a:r>
              <a:rPr lang="it-IT" b="1" dirty="0"/>
              <a:t>tre assi</a:t>
            </a:r>
            <a:r>
              <a:rPr lang="it-IT" dirty="0"/>
              <a:t> del programma </a:t>
            </a:r>
            <a:r>
              <a:rPr lang="it-IT" dirty="0" err="1"/>
              <a:t>EaSI</a:t>
            </a:r>
            <a:r>
              <a:rPr lang="it-IT" dirty="0"/>
              <a:t>. Sostengono in particolare:</a:t>
            </a:r>
          </a:p>
          <a:p>
            <a:pPr marL="0" lvl="0" indent="0">
              <a:buNone/>
            </a:pPr>
            <a:r>
              <a:rPr lang="it-IT" dirty="0"/>
              <a:t>la modernizzazione delle politiche sociali e del lavoro con l'</a:t>
            </a:r>
            <a:r>
              <a:rPr lang="it-IT" dirty="0">
                <a:hlinkClick r:id="rId5"/>
              </a:rPr>
              <a:t>asse PROGRESS</a:t>
            </a:r>
            <a:endParaRPr lang="it-IT" dirty="0"/>
          </a:p>
          <a:p>
            <a:pPr marL="0" lvl="0" indent="0">
              <a:buNone/>
            </a:pPr>
            <a:r>
              <a:rPr lang="it-IT" dirty="0"/>
              <a:t>la mobilità professionale con l'</a:t>
            </a:r>
            <a:r>
              <a:rPr lang="it-IT" dirty="0">
                <a:hlinkClick r:id="rId6"/>
              </a:rPr>
              <a:t>asse EURES</a:t>
            </a:r>
            <a:endParaRPr lang="it-IT" dirty="0"/>
          </a:p>
          <a:p>
            <a:pPr marL="0" lvl="0" indent="0">
              <a:buNone/>
            </a:pPr>
            <a:r>
              <a:rPr lang="it-IT" dirty="0"/>
              <a:t>l'accesso a </a:t>
            </a:r>
            <a:r>
              <a:rPr lang="it-IT" dirty="0" err="1"/>
              <a:t>microfinanziamenti</a:t>
            </a:r>
            <a:r>
              <a:rPr lang="it-IT" dirty="0"/>
              <a:t> e all'imprenditoria sociale con l'</a:t>
            </a:r>
            <a:r>
              <a:rPr lang="it-IT" dirty="0">
                <a:hlinkClick r:id="rId7"/>
              </a:rPr>
              <a:t>asse microfinanziamenti e imprenditoria sociale</a:t>
            </a:r>
            <a:r>
              <a:rPr lang="it-IT" dirty="0"/>
              <a:t>.</a:t>
            </a:r>
          </a:p>
          <a:p>
            <a:pPr marL="0" indent="0">
              <a:buNone/>
            </a:pPr>
            <a:r>
              <a:rPr lang="it-IT" dirty="0"/>
              <a:t>La dotazione complessiva per il periodo 2014-2020 è di </a:t>
            </a:r>
            <a:r>
              <a:rPr lang="it-IT" b="1" dirty="0"/>
              <a:t>919 469 000 euro</a:t>
            </a:r>
            <a:r>
              <a:rPr lang="it-IT" dirty="0"/>
              <a:t> in prezzi 2013.</a:t>
            </a:r>
          </a:p>
          <a:p>
            <a:endParaRPr lang="it-IT" dirty="0"/>
          </a:p>
        </p:txBody>
      </p:sp>
    </p:spTree>
    <p:extLst>
      <p:ext uri="{BB962C8B-B14F-4D97-AF65-F5344CB8AC3E}">
        <p14:creationId xmlns:p14="http://schemas.microsoft.com/office/powerpoint/2010/main" val="271216331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84BB283-0B4E-B24F-AC29-0DCAF2C4BABB}"/>
              </a:ext>
            </a:extLst>
          </p:cNvPr>
          <p:cNvSpPr>
            <a:spLocks noGrp="1"/>
          </p:cNvSpPr>
          <p:nvPr>
            <p:ph type="title"/>
          </p:nvPr>
        </p:nvSpPr>
        <p:spPr/>
        <p:txBody>
          <a:bodyPr>
            <a:normAutofit/>
          </a:bodyPr>
          <a:lstStyle/>
          <a:p>
            <a:r>
              <a:rPr lang="it-IT" b="1" dirty="0"/>
              <a:t>Obiettivi</a:t>
            </a:r>
            <a:endParaRPr lang="it-IT" dirty="0"/>
          </a:p>
        </p:txBody>
      </p:sp>
      <p:sp>
        <p:nvSpPr>
          <p:cNvPr id="3" name="Segnaposto contenuto 2">
            <a:extLst>
              <a:ext uri="{FF2B5EF4-FFF2-40B4-BE49-F238E27FC236}">
                <a16:creationId xmlns:a16="http://schemas.microsoft.com/office/drawing/2014/main" id="{C9F1605F-1398-894A-816A-FED5348515D3}"/>
              </a:ext>
            </a:extLst>
          </p:cNvPr>
          <p:cNvSpPr>
            <a:spLocks noGrp="1"/>
          </p:cNvSpPr>
          <p:nvPr>
            <p:ph idx="1"/>
          </p:nvPr>
        </p:nvSpPr>
        <p:spPr/>
        <p:txBody>
          <a:bodyPr>
            <a:normAutofit fontScale="70000" lnSpcReduction="20000"/>
          </a:bodyPr>
          <a:lstStyle/>
          <a:p>
            <a:pPr lvl="0"/>
            <a:r>
              <a:rPr lang="it-IT" dirty="0"/>
              <a:t>Rafforzare l'adesione agli obiettivi dell'UE e il coordinamento degli interventi a livello europeo e nazionale nei settori dell'occupazione, degli affari sociali e dell'integrazione.</a:t>
            </a:r>
          </a:p>
          <a:p>
            <a:pPr lvl="0"/>
            <a:r>
              <a:rPr lang="it-IT" dirty="0"/>
              <a:t>Sostenere la definizione di adeguati sistemi di protezione sociale e valide politiche per il mercato del lavoro.</a:t>
            </a:r>
          </a:p>
          <a:p>
            <a:pPr lvl="0"/>
            <a:r>
              <a:rPr lang="it-IT" dirty="0"/>
              <a:t>Modernizzare la legislazione europea e garantirne l'effettiva applicazione.</a:t>
            </a:r>
          </a:p>
          <a:p>
            <a:pPr lvl="0"/>
            <a:r>
              <a:rPr lang="it-IT" dirty="0"/>
              <a:t>Promuovere la mobilità geografica e accrescere le possibilità di impiego sviluppando un mercato del lavoro aperto.</a:t>
            </a:r>
          </a:p>
          <a:p>
            <a:pPr lvl="0"/>
            <a:r>
              <a:rPr lang="it-IT" dirty="0"/>
              <a:t>Migliorare la disponibilità e l'accessibilità di </a:t>
            </a:r>
            <a:r>
              <a:rPr lang="it-IT" dirty="0" err="1"/>
              <a:t>microfinanziamenti</a:t>
            </a:r>
            <a:r>
              <a:rPr lang="it-IT" dirty="0"/>
              <a:t> a favore delle categorie vulnerabili e delle microimprese, nonché facilitare l'accesso delle imprese sociali ai finanziamenti.</a:t>
            </a:r>
          </a:p>
        </p:txBody>
      </p:sp>
    </p:spTree>
    <p:extLst>
      <p:ext uri="{BB962C8B-B14F-4D97-AF65-F5344CB8AC3E}">
        <p14:creationId xmlns:p14="http://schemas.microsoft.com/office/powerpoint/2010/main" val="55790003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240347B-2794-E144-B900-92D8887FFB7F}"/>
              </a:ext>
            </a:extLst>
          </p:cNvPr>
          <p:cNvSpPr>
            <a:spLocks noGrp="1"/>
          </p:cNvSpPr>
          <p:nvPr>
            <p:ph type="title"/>
          </p:nvPr>
        </p:nvSpPr>
        <p:spPr/>
        <p:txBody>
          <a:bodyPr>
            <a:normAutofit/>
          </a:bodyPr>
          <a:lstStyle/>
          <a:p>
            <a:r>
              <a:rPr lang="it-IT" b="1" dirty="0"/>
              <a:t>Obiettivi</a:t>
            </a:r>
            <a:endParaRPr lang="it-IT" dirty="0"/>
          </a:p>
        </p:txBody>
      </p:sp>
      <p:sp>
        <p:nvSpPr>
          <p:cNvPr id="3" name="Segnaposto contenuto 2">
            <a:extLst>
              <a:ext uri="{FF2B5EF4-FFF2-40B4-BE49-F238E27FC236}">
                <a16:creationId xmlns:a16="http://schemas.microsoft.com/office/drawing/2014/main" id="{A0553E5E-86A4-484F-ABA3-A4929D4A7E79}"/>
              </a:ext>
            </a:extLst>
          </p:cNvPr>
          <p:cNvSpPr>
            <a:spLocks noGrp="1"/>
          </p:cNvSpPr>
          <p:nvPr>
            <p:ph idx="1"/>
          </p:nvPr>
        </p:nvSpPr>
        <p:spPr/>
        <p:txBody>
          <a:bodyPr>
            <a:normAutofit fontScale="77500" lnSpcReduction="20000"/>
          </a:bodyPr>
          <a:lstStyle/>
          <a:p>
            <a:pPr marL="0" indent="0">
              <a:buNone/>
            </a:pPr>
            <a:r>
              <a:rPr lang="it-IT" dirty="0"/>
              <a:t>A tal fine, il programma di propone di:</a:t>
            </a:r>
          </a:p>
          <a:p>
            <a:pPr lvl="0"/>
            <a:r>
              <a:rPr lang="it-IT" dirty="0"/>
              <a:t>prestare un'attenzione particolare alle categorie vulnerabili, come i giovani</a:t>
            </a:r>
          </a:p>
          <a:p>
            <a:pPr lvl="0"/>
            <a:r>
              <a:rPr lang="it-IT" dirty="0"/>
              <a:t>promuovere la parità tra uomini e donne</a:t>
            </a:r>
          </a:p>
          <a:p>
            <a:pPr lvl="0"/>
            <a:r>
              <a:rPr lang="it-IT" dirty="0"/>
              <a:t>combattere le discriminazioni</a:t>
            </a:r>
          </a:p>
          <a:p>
            <a:pPr lvl="0"/>
            <a:r>
              <a:rPr lang="it-IT" dirty="0"/>
              <a:t>promuovere un elevato livello di occupazione sostenibile e di qualità</a:t>
            </a:r>
          </a:p>
          <a:p>
            <a:pPr lvl="0"/>
            <a:r>
              <a:rPr lang="it-IT" dirty="0"/>
              <a:t>garantire una protezione sociale adeguata e dignitosa</a:t>
            </a:r>
          </a:p>
          <a:p>
            <a:pPr lvl="0"/>
            <a:r>
              <a:rPr lang="it-IT" dirty="0"/>
              <a:t>combattere la disoccupazione di lunga durata</a:t>
            </a:r>
          </a:p>
          <a:p>
            <a:pPr lvl="0"/>
            <a:r>
              <a:rPr lang="it-IT" dirty="0"/>
              <a:t>lottare contro la povertà e l'emarginazione.</a:t>
            </a:r>
          </a:p>
          <a:p>
            <a:endParaRPr lang="it-IT" dirty="0"/>
          </a:p>
        </p:txBody>
      </p:sp>
    </p:spTree>
    <p:extLst>
      <p:ext uri="{BB962C8B-B14F-4D97-AF65-F5344CB8AC3E}">
        <p14:creationId xmlns:p14="http://schemas.microsoft.com/office/powerpoint/2010/main" val="108081360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23AA8BE-15DF-8645-A0EA-13E6532C80AC}"/>
              </a:ext>
            </a:extLst>
          </p:cNvPr>
          <p:cNvSpPr>
            <a:spLocks noGrp="1"/>
          </p:cNvSpPr>
          <p:nvPr>
            <p:ph type="title"/>
          </p:nvPr>
        </p:nvSpPr>
        <p:spPr/>
        <p:txBody>
          <a:bodyPr>
            <a:normAutofit fontScale="90000"/>
          </a:bodyPr>
          <a:lstStyle/>
          <a:p>
            <a:r>
              <a:rPr lang="it-IT" b="1" dirty="0"/>
              <a:t>Fondo europeo di adeguamento alla globalizzazione (FEG)</a:t>
            </a:r>
            <a:endParaRPr lang="it-IT" dirty="0"/>
          </a:p>
        </p:txBody>
      </p:sp>
      <p:sp>
        <p:nvSpPr>
          <p:cNvPr id="3" name="Segnaposto contenuto 2">
            <a:extLst>
              <a:ext uri="{FF2B5EF4-FFF2-40B4-BE49-F238E27FC236}">
                <a16:creationId xmlns:a16="http://schemas.microsoft.com/office/drawing/2014/main" id="{FB5116FA-417D-0347-9FF4-2C9CA7A2D238}"/>
              </a:ext>
            </a:extLst>
          </p:cNvPr>
          <p:cNvSpPr>
            <a:spLocks noGrp="1"/>
          </p:cNvSpPr>
          <p:nvPr>
            <p:ph idx="1"/>
          </p:nvPr>
        </p:nvSpPr>
        <p:spPr>
          <a:xfrm>
            <a:off x="715108" y="2215662"/>
            <a:ext cx="10568588" cy="4290646"/>
          </a:xfrm>
        </p:spPr>
        <p:txBody>
          <a:bodyPr>
            <a:normAutofit fontScale="70000" lnSpcReduction="20000"/>
          </a:bodyPr>
          <a:lstStyle/>
          <a:p>
            <a:pPr marL="0" indent="0">
              <a:buNone/>
            </a:pPr>
            <a:r>
              <a:rPr lang="it-IT" dirty="0"/>
              <a:t>Il Fondo europeo di adeguamento alla globalizzazione offre un sostegno a coloro che hanno perso il lavoro a seguito di importanti mutamenti strutturali del commercio mondiale dovuti alla globalizzazione, ad esempio in caso di chiusura di un'impresa o delocalizzazione di una produzione in un paese extra UE, oppure a seguito della crisi economica e finanziaria mondiale.</a:t>
            </a:r>
          </a:p>
          <a:p>
            <a:pPr marL="0" indent="0">
              <a:buNone/>
            </a:pPr>
            <a:r>
              <a:rPr lang="it-IT" dirty="0"/>
              <a:t>Il FEG dispone di una dotazione annua massima di 150 milioni di euro per il periodo 2014-2020 e può finanziare fino al 60% del costo di progetti destinati ad aiutare i lavoratori in esubero a trovare un altro impiego o avviare una propria attività.</a:t>
            </a:r>
          </a:p>
          <a:p>
            <a:pPr marL="0" indent="0">
              <a:buNone/>
            </a:pPr>
            <a:r>
              <a:rPr lang="it-IT" dirty="0"/>
              <a:t>In linea di massima, il Fondo può intervenire soltanto in caso di oltre 500 esuberi da parte di un'unica impresa (inclusi i suoi fornitori e produttori a valle), oppure di un elevato numero di esuberi in un determinato settore o in regioni confinanti.</a:t>
            </a:r>
          </a:p>
          <a:p>
            <a:pPr marL="0" indent="0">
              <a:buNone/>
            </a:pPr>
            <a:r>
              <a:rPr lang="it-IT" dirty="0"/>
              <a:t>I casi che prevedono un intervento del FEG vengono gestiti ed attuati dalle amministrazioni nazionali e regionali. Ogni progetto ha una durata di 2 anni.</a:t>
            </a:r>
          </a:p>
        </p:txBody>
      </p:sp>
    </p:spTree>
    <p:extLst>
      <p:ext uri="{BB962C8B-B14F-4D97-AF65-F5344CB8AC3E}">
        <p14:creationId xmlns:p14="http://schemas.microsoft.com/office/powerpoint/2010/main" val="410614884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EF8EC00-6F0F-B945-AC84-9DB7142BAE4F}"/>
              </a:ext>
            </a:extLst>
          </p:cNvPr>
          <p:cNvSpPr>
            <a:spLocks noGrp="1"/>
          </p:cNvSpPr>
          <p:nvPr>
            <p:ph type="title"/>
          </p:nvPr>
        </p:nvSpPr>
        <p:spPr/>
        <p:txBody>
          <a:bodyPr>
            <a:normAutofit/>
          </a:bodyPr>
          <a:lstStyle/>
          <a:p>
            <a:r>
              <a:rPr lang="it-IT" b="1" dirty="0"/>
              <a:t>Quale sostegno può offrire il FEG?</a:t>
            </a:r>
            <a:endParaRPr lang="it-IT" dirty="0"/>
          </a:p>
        </p:txBody>
      </p:sp>
      <p:sp>
        <p:nvSpPr>
          <p:cNvPr id="3" name="Segnaposto contenuto 2">
            <a:extLst>
              <a:ext uri="{FF2B5EF4-FFF2-40B4-BE49-F238E27FC236}">
                <a16:creationId xmlns:a16="http://schemas.microsoft.com/office/drawing/2014/main" id="{413104D7-F201-7449-A17C-4FE1D22940E1}"/>
              </a:ext>
            </a:extLst>
          </p:cNvPr>
          <p:cNvSpPr>
            <a:spLocks noGrp="1"/>
          </p:cNvSpPr>
          <p:nvPr>
            <p:ph idx="1"/>
          </p:nvPr>
        </p:nvSpPr>
        <p:spPr/>
        <p:txBody>
          <a:bodyPr>
            <a:normAutofit fontScale="62500" lnSpcReduction="20000"/>
          </a:bodyPr>
          <a:lstStyle/>
          <a:p>
            <a:pPr marL="0" indent="0">
              <a:buNone/>
            </a:pPr>
            <a:r>
              <a:rPr lang="it-IT" dirty="0"/>
              <a:t>Il FEG può cofinanziare progetti comprendenti misure quali:</a:t>
            </a:r>
          </a:p>
          <a:p>
            <a:pPr lvl="0"/>
            <a:r>
              <a:rPr lang="it-IT" dirty="0"/>
              <a:t>assistenza nella ricerca di un impiego</a:t>
            </a:r>
          </a:p>
          <a:p>
            <a:pPr lvl="0"/>
            <a:r>
              <a:rPr lang="it-IT" dirty="0"/>
              <a:t>orientamento professionale</a:t>
            </a:r>
          </a:p>
          <a:p>
            <a:pPr lvl="0"/>
            <a:r>
              <a:rPr lang="it-IT" dirty="0"/>
              <a:t>istruzione, formazione e riqualificazione</a:t>
            </a:r>
          </a:p>
          <a:p>
            <a:pPr lvl="0"/>
            <a:r>
              <a:rPr lang="it-IT" dirty="0"/>
              <a:t>guida e tutoraggio</a:t>
            </a:r>
          </a:p>
          <a:p>
            <a:pPr lvl="0"/>
            <a:r>
              <a:rPr lang="it-IT" dirty="0"/>
              <a:t>imprenditorialità e creazione di nuove aziende.</a:t>
            </a:r>
          </a:p>
          <a:p>
            <a:pPr marL="0" indent="0">
              <a:buNone/>
            </a:pPr>
            <a:r>
              <a:rPr lang="it-IT" dirty="0"/>
              <a:t>Può anche fornire indennità per la formazione, mobilità/ricollocamento e di sussistenza.</a:t>
            </a:r>
          </a:p>
          <a:p>
            <a:pPr marL="0" indent="0">
              <a:buNone/>
            </a:pPr>
            <a:r>
              <a:rPr lang="it-IT" dirty="0"/>
              <a:t>Il FEG </a:t>
            </a:r>
            <a:r>
              <a:rPr lang="it-IT" b="1" dirty="0"/>
              <a:t>non</a:t>
            </a:r>
            <a:r>
              <a:rPr lang="it-IT" dirty="0"/>
              <a:t> finanzia misure di protezione sociale, come pensioni o indennità di disoccupazione.</a:t>
            </a:r>
          </a:p>
          <a:p>
            <a:endParaRPr lang="it-IT" dirty="0"/>
          </a:p>
        </p:txBody>
      </p:sp>
    </p:spTree>
    <p:extLst>
      <p:ext uri="{BB962C8B-B14F-4D97-AF65-F5344CB8AC3E}">
        <p14:creationId xmlns:p14="http://schemas.microsoft.com/office/powerpoint/2010/main" val="104520018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BCE3C001-04A7-3E4E-AAFE-DF3B4EC9D6E9}"/>
              </a:ext>
            </a:extLst>
          </p:cNvPr>
          <p:cNvSpPr>
            <a:spLocks noGrp="1"/>
          </p:cNvSpPr>
          <p:nvPr>
            <p:ph type="title"/>
          </p:nvPr>
        </p:nvSpPr>
        <p:spPr/>
        <p:txBody>
          <a:bodyPr>
            <a:normAutofit/>
          </a:bodyPr>
          <a:lstStyle/>
          <a:p>
            <a:r>
              <a:rPr lang="it-IT" b="1" dirty="0"/>
              <a:t>Chi può beneficiarne?</a:t>
            </a:r>
            <a:endParaRPr lang="it-IT" dirty="0"/>
          </a:p>
        </p:txBody>
      </p:sp>
      <p:sp>
        <p:nvSpPr>
          <p:cNvPr id="3" name="Segnaposto contenuto 2">
            <a:extLst>
              <a:ext uri="{FF2B5EF4-FFF2-40B4-BE49-F238E27FC236}">
                <a16:creationId xmlns:a16="http://schemas.microsoft.com/office/drawing/2014/main" id="{AEBF62B7-7FA5-B242-BFDB-D8CF6752046D}"/>
              </a:ext>
            </a:extLst>
          </p:cNvPr>
          <p:cNvSpPr>
            <a:spLocks noGrp="1"/>
          </p:cNvSpPr>
          <p:nvPr>
            <p:ph idx="1"/>
          </p:nvPr>
        </p:nvSpPr>
        <p:spPr/>
        <p:txBody>
          <a:bodyPr>
            <a:normAutofit fontScale="85000" lnSpcReduction="10000"/>
          </a:bodyPr>
          <a:lstStyle/>
          <a:p>
            <a:pPr marL="0" indent="0">
              <a:buNone/>
            </a:pPr>
            <a:r>
              <a:rPr lang="it-IT" dirty="0"/>
              <a:t>Possono beneficiare dei progetti FEG singoli lavoratori in esubero. Nel periodo 2014-2020 sono inclusi anche i lavoratori autonomi, temporanei e a tempo determinato.</a:t>
            </a:r>
          </a:p>
          <a:p>
            <a:pPr marL="0" indent="0">
              <a:buNone/>
            </a:pPr>
            <a:r>
              <a:rPr lang="it-IT" dirty="0"/>
              <a:t>Fino al 2017 possono beneficiare del FEG anche giovani che non hanno un impiego e non seguono corsi di studio o formazione nelle regioni ad elevato tasso di disoccupazione giovanile, in numero pari a quello dei lavoratori che in tali regioni ottengono un sostegno.</a:t>
            </a:r>
          </a:p>
          <a:p>
            <a:pPr marL="0" indent="0">
              <a:buNone/>
            </a:pPr>
            <a:r>
              <a:rPr lang="it-IT" dirty="0"/>
              <a:t>Il FEG non può essere utilizzato per mantenere in vita un'impresa o per sostenerne l'ammodernamento o l'adeguamento strutturale.</a:t>
            </a:r>
          </a:p>
          <a:p>
            <a:endParaRPr lang="it-IT" dirty="0"/>
          </a:p>
        </p:txBody>
      </p:sp>
    </p:spTree>
    <p:extLst>
      <p:ext uri="{BB962C8B-B14F-4D97-AF65-F5344CB8AC3E}">
        <p14:creationId xmlns:p14="http://schemas.microsoft.com/office/powerpoint/2010/main" val="219773661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1A3F7B2-BBEF-7C4F-9411-856F5803F24D}"/>
              </a:ext>
            </a:extLst>
          </p:cNvPr>
          <p:cNvSpPr>
            <a:spLocks noGrp="1"/>
          </p:cNvSpPr>
          <p:nvPr>
            <p:ph type="title"/>
          </p:nvPr>
        </p:nvSpPr>
        <p:spPr/>
        <p:txBody>
          <a:bodyPr/>
          <a:lstStyle/>
          <a:p>
            <a:r>
              <a:rPr lang="it-IT" b="1" dirty="0"/>
              <a:t>Altri</a:t>
            </a:r>
          </a:p>
        </p:txBody>
      </p:sp>
      <p:sp>
        <p:nvSpPr>
          <p:cNvPr id="3" name="Segnaposto contenuto 2">
            <a:extLst>
              <a:ext uri="{FF2B5EF4-FFF2-40B4-BE49-F238E27FC236}">
                <a16:creationId xmlns:a16="http://schemas.microsoft.com/office/drawing/2014/main" id="{5A8202BC-0B4B-BA45-AC4C-F3803D3A7619}"/>
              </a:ext>
            </a:extLst>
          </p:cNvPr>
          <p:cNvSpPr>
            <a:spLocks noGrp="1"/>
          </p:cNvSpPr>
          <p:nvPr>
            <p:ph idx="1"/>
          </p:nvPr>
        </p:nvSpPr>
        <p:spPr/>
        <p:txBody>
          <a:bodyPr>
            <a:normAutofit fontScale="62500" lnSpcReduction="20000"/>
          </a:bodyPr>
          <a:lstStyle/>
          <a:p>
            <a:pPr marL="0" indent="0">
              <a:buNone/>
            </a:pPr>
            <a:r>
              <a:rPr lang="it-IT" b="1" dirty="0"/>
              <a:t>Strumento per la protezione civile</a:t>
            </a:r>
            <a:r>
              <a:rPr lang="it-IT" dirty="0"/>
              <a:t> </a:t>
            </a:r>
            <a:r>
              <a:rPr lang="it-IT" b="1" dirty="0"/>
              <a:t> (</a:t>
            </a:r>
            <a:r>
              <a:rPr lang="it-IT" dirty="0"/>
              <a:t>Obiettivo: dare una risposta rapida ed efficiente alle grandi emergenze ed elaborare misure per la prevenzione delle catastrofi)</a:t>
            </a:r>
            <a:endParaRPr lang="it-IT" b="1" dirty="0"/>
          </a:p>
          <a:p>
            <a:pPr marL="0" indent="0">
              <a:buNone/>
            </a:pPr>
            <a:r>
              <a:rPr lang="it-IT" b="1" dirty="0"/>
              <a:t>Diritti fondamentali e cittadinanza (</a:t>
            </a:r>
            <a:r>
              <a:rPr lang="it-IT" dirty="0"/>
              <a:t>Obiettivo: rendere effettivi i diritti e le libertà dei cittadini e promuovere i diritti dei bambini)</a:t>
            </a:r>
            <a:endParaRPr lang="it-IT" b="1" dirty="0"/>
          </a:p>
          <a:p>
            <a:pPr marL="0" indent="0">
              <a:buNone/>
            </a:pPr>
            <a:r>
              <a:rPr lang="it-IT" b="1" dirty="0"/>
              <a:t>Salute per la crescita (</a:t>
            </a:r>
            <a:r>
              <a:rPr lang="it-IT" dirty="0"/>
              <a:t>Obiettivo: migliorare la sicurezza sanitaria dei cittadini e diffondere conoscenze nel campo della salute)</a:t>
            </a:r>
            <a:endParaRPr lang="it-IT" b="1" dirty="0"/>
          </a:p>
          <a:p>
            <a:pPr marL="0" indent="0">
              <a:buNone/>
            </a:pPr>
            <a:r>
              <a:rPr lang="it-IT" b="1" dirty="0"/>
              <a:t>Fondo per la sicurezza interna (ISEEC) (</a:t>
            </a:r>
            <a:r>
              <a:rPr lang="it-IT" dirty="0"/>
              <a:t>Obiettivo: cooperazione fra Stati membri per applicare regole comuni in materia di visti)</a:t>
            </a:r>
            <a:endParaRPr lang="it-IT" b="1" dirty="0"/>
          </a:p>
          <a:p>
            <a:pPr marL="0" indent="0">
              <a:buNone/>
            </a:pPr>
            <a:r>
              <a:rPr lang="it-IT" b="1" dirty="0"/>
              <a:t>Hercules III (</a:t>
            </a:r>
            <a:r>
              <a:rPr lang="it-IT" dirty="0"/>
              <a:t>Obiettivo: contrastare la frode e la corruzione)</a:t>
            </a:r>
            <a:endParaRPr lang="it-IT" b="1" dirty="0"/>
          </a:p>
          <a:p>
            <a:pPr marL="0" indent="0">
              <a:buNone/>
            </a:pPr>
            <a:r>
              <a:rPr lang="it-IT" b="1" dirty="0"/>
              <a:t>Programmi per la promozione dei </a:t>
            </a:r>
            <a:r>
              <a:rPr lang="it-IT" b="1"/>
              <a:t>prodotti agricoli (</a:t>
            </a:r>
            <a:r>
              <a:rPr lang="it-IT"/>
              <a:t>Obiettivo</a:t>
            </a:r>
            <a:r>
              <a:rPr lang="it-IT" dirty="0"/>
              <a:t>: creare campagne di informazione e promozione del </a:t>
            </a:r>
            <a:r>
              <a:rPr lang="it-IT"/>
              <a:t>settore agricolo)</a:t>
            </a:r>
            <a:endParaRPr lang="it-IT" b="1" dirty="0"/>
          </a:p>
          <a:p>
            <a:endParaRPr lang="it-IT" dirty="0"/>
          </a:p>
        </p:txBody>
      </p:sp>
    </p:spTree>
    <p:extLst>
      <p:ext uri="{BB962C8B-B14F-4D97-AF65-F5344CB8AC3E}">
        <p14:creationId xmlns:p14="http://schemas.microsoft.com/office/powerpoint/2010/main" val="4243216420"/>
      </p:ext>
    </p:extLst>
  </p:cSld>
  <p:clrMapOvr>
    <a:masterClrMapping/>
  </p:clrMapOvr>
</p:sld>
</file>

<file path=ppt/theme/theme1.xml><?xml version="1.0" encoding="utf-8"?>
<a:theme xmlns:a="http://schemas.openxmlformats.org/drawingml/2006/main" name="AccentBoxVTI">
  <a:themeElements>
    <a:clrScheme name="AnalogousFromLightSeedRightStep">
      <a:dk1>
        <a:srgbClr val="000000"/>
      </a:dk1>
      <a:lt1>
        <a:srgbClr val="FFFFFF"/>
      </a:lt1>
      <a:dk2>
        <a:srgbClr val="413824"/>
      </a:dk2>
      <a:lt2>
        <a:srgbClr val="E6EBEB"/>
      </a:lt2>
      <a:accent1>
        <a:srgbClr val="C49793"/>
      </a:accent1>
      <a:accent2>
        <a:srgbClr val="BA9C7F"/>
      </a:accent2>
      <a:accent3>
        <a:srgbClr val="A8A57F"/>
      </a:accent3>
      <a:accent4>
        <a:srgbClr val="98AA74"/>
      </a:accent4>
      <a:accent5>
        <a:srgbClr val="8DAC82"/>
      </a:accent5>
      <a:accent6>
        <a:srgbClr val="78AF81"/>
      </a:accent6>
      <a:hlink>
        <a:srgbClr val="588C91"/>
      </a:hlink>
      <a:folHlink>
        <a:srgbClr val="848484"/>
      </a:folHlink>
    </a:clrScheme>
    <a:fontScheme name="Avenir">
      <a:majorFont>
        <a:latin typeface="Avenir Next LT Pro"/>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ccentBoxVTI" id="{9F778A78-DC9A-453A-A82D-A75CAD503E15}" vid="{EA961113-7CC4-4569-8A6A-7BC2C1E2F401}"/>
    </a:ext>
  </a:extLst>
</a:theme>
</file>

<file path=docProps/app.xml><?xml version="1.0" encoding="utf-8"?>
<Properties xmlns="http://schemas.openxmlformats.org/officeDocument/2006/extended-properties" xmlns:vt="http://schemas.openxmlformats.org/officeDocument/2006/docPropsVTypes">
  <TotalTime>58</TotalTime>
  <Words>5728</Words>
  <Application>Microsoft Macintosh PowerPoint</Application>
  <PresentationFormat>Widescreen</PresentationFormat>
  <Paragraphs>275</Paragraphs>
  <Slides>56</Slides>
  <Notes>0</Notes>
  <HiddenSlides>0</HiddenSlides>
  <MMClips>0</MMClips>
  <ScaleCrop>false</ScaleCrop>
  <HeadingPairs>
    <vt:vector size="6" baseType="variant">
      <vt:variant>
        <vt:lpstr>Caratteri utilizzati</vt:lpstr>
      </vt:variant>
      <vt:variant>
        <vt:i4>4</vt:i4>
      </vt:variant>
      <vt:variant>
        <vt:lpstr>Tema</vt:lpstr>
      </vt:variant>
      <vt:variant>
        <vt:i4>1</vt:i4>
      </vt:variant>
      <vt:variant>
        <vt:lpstr>Titoli diapositive</vt:lpstr>
      </vt:variant>
      <vt:variant>
        <vt:i4>56</vt:i4>
      </vt:variant>
    </vt:vector>
  </HeadingPairs>
  <TitlesOfParts>
    <vt:vector size="61" baseType="lpstr">
      <vt:lpstr>Arial</vt:lpstr>
      <vt:lpstr>Avenir Next LT Pro</vt:lpstr>
      <vt:lpstr>Calibri</vt:lpstr>
      <vt:lpstr>Times</vt:lpstr>
      <vt:lpstr>AccentBoxVTI</vt:lpstr>
      <vt:lpstr>UNIVERSITA’ DEGLI STUDI ROMA TRE Dipartimento di Scienze Politiche</vt:lpstr>
      <vt:lpstr>I fondi europei </vt:lpstr>
      <vt:lpstr>Fondi diretti</vt:lpstr>
      <vt:lpstr>Partenariato transnazionale</vt:lpstr>
      <vt:lpstr>Cofinanziamento</vt:lpstr>
      <vt:lpstr>Beneficiari </vt:lpstr>
      <vt:lpstr>I più importanti programmi comunitari</vt:lpstr>
      <vt:lpstr>Horizon 2020 Finanzia la ricerca, l’innovazione e lo sviluppo tecnologico </vt:lpstr>
      <vt:lpstr>Strumento per le PMI</vt:lpstr>
      <vt:lpstr>Fase 1: valutazione della concezione e della fattibilità</vt:lpstr>
      <vt:lpstr>Fase 2: R&amp;S, dimostrazione, prima applicazione commerciale </vt:lpstr>
      <vt:lpstr>Fase 3: commercializzazione</vt:lpstr>
      <vt:lpstr>Cosme</vt:lpstr>
      <vt:lpstr>Cosme: Accessing finance</vt:lpstr>
      <vt:lpstr>COSME: Opening markets</vt:lpstr>
      <vt:lpstr>Cosme: Supporting entrepreneurs</vt:lpstr>
      <vt:lpstr>Cosme: Improving business conditions</vt:lpstr>
      <vt:lpstr>Life</vt:lpstr>
      <vt:lpstr>Life</vt:lpstr>
      <vt:lpstr>Obiettivi generali del programma</vt:lpstr>
      <vt:lpstr>Tassi di cofinanziamento per i progetti</vt:lpstr>
      <vt:lpstr>Misure di attuazione</vt:lpstr>
      <vt:lpstr>Erasmus+</vt:lpstr>
      <vt:lpstr>Key Actions</vt:lpstr>
      <vt:lpstr>Key Action 1: Mobility of Individuals</vt:lpstr>
      <vt:lpstr>Key Action 2: Cooperation for Innovation and Exchange of Good Practices</vt:lpstr>
      <vt:lpstr>Key Action 3: Support for Policy Reform</vt:lpstr>
      <vt:lpstr>Jean Monnet</vt:lpstr>
      <vt:lpstr>What types of activities are supported?</vt:lpstr>
      <vt:lpstr>What are the outcomes foreseen?</vt:lpstr>
      <vt:lpstr>What are the outcomes foreseen?</vt:lpstr>
      <vt:lpstr>Who can take part?</vt:lpstr>
      <vt:lpstr>A Jean Monnet Centre of Excellence…</vt:lpstr>
      <vt:lpstr>Sport</vt:lpstr>
      <vt:lpstr>Creative Europe</vt:lpstr>
      <vt:lpstr>Culture</vt:lpstr>
      <vt:lpstr>Media</vt:lpstr>
      <vt:lpstr>Europe for Citizens</vt:lpstr>
      <vt:lpstr>Strands </vt:lpstr>
      <vt:lpstr>Strands </vt:lpstr>
      <vt:lpstr>Strands</vt:lpstr>
      <vt:lpstr>EU Aid Volunteers</vt:lpstr>
      <vt:lpstr>The 2019 objectives of the EU Aid Volunteers initiative under the following actions are:  </vt:lpstr>
      <vt:lpstr>The 2019 objectives of the EU Aid Volunteers initiative under the following actions are: </vt:lpstr>
      <vt:lpstr>Intra-Africa</vt:lpstr>
      <vt:lpstr>Intra-Africa</vt:lpstr>
      <vt:lpstr>Intra-Africa</vt:lpstr>
      <vt:lpstr>European Solidarity Corps</vt:lpstr>
      <vt:lpstr>Impiego e innovazione sociale (EASI)</vt:lpstr>
      <vt:lpstr>Struttura e finanziamenti</vt:lpstr>
      <vt:lpstr>Obiettivi</vt:lpstr>
      <vt:lpstr>Obiettivi</vt:lpstr>
      <vt:lpstr>Fondo europeo di adeguamento alla globalizzazione (FEG)</vt:lpstr>
      <vt:lpstr>Quale sostegno può offrire il FEG?</vt:lpstr>
      <vt:lpstr>Chi può beneficiarne?</vt:lpstr>
      <vt:lpstr>Altri</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UNIVERSITA’ DEGLI STUDI ROMA TRE Dipartimento di Scienze Politiche</dc:title>
  <dc:creator>euromasini@gmail.com</dc:creator>
  <cp:lastModifiedBy>euromasini@gmail.com</cp:lastModifiedBy>
  <cp:revision>12</cp:revision>
  <dcterms:created xsi:type="dcterms:W3CDTF">2020-02-21T07:10:49Z</dcterms:created>
  <dcterms:modified xsi:type="dcterms:W3CDTF">2020-02-21T08:09:45Z</dcterms:modified>
</cp:coreProperties>
</file>